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7102475" cy="10234613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777777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6" y="10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096" y="4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3DA36E1E-6804-48D2-90BE-37BB425682E0}" type="datetimeFigureOut">
              <a:rPr lang="de-AT" smtClean="0"/>
              <a:t>21.01.2020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7938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248" y="4925409"/>
            <a:ext cx="568198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" y="9721108"/>
            <a:ext cx="3077739" cy="513506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096" y="9721108"/>
            <a:ext cx="3077739" cy="513506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F1BB8C2E-0334-4019-84C5-54481652F9F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296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AAC9B10-EC12-4BEA-A516-5ECBDF7941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CA4DCE-701F-47E4-86EA-16087683F61C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73937AE0-696D-4A9D-91CF-96F99FA485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9CC3812-C513-4491-8C4E-24B9A2EA4A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7398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4FEAE6-46A6-4F94-B374-3287A76960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4AA893-79B1-4AD2-A816-A0E8755304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5B3BA7-16A8-4AF7-A80F-6DA7B305C1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CDEDC-8E59-4388-96F1-9BC0BDF62F64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865051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379812-1846-4EAE-B2FD-D424A9BD72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7A5C39-8FA0-40F0-93C1-423AC89EF3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1E44AC-1E7B-45A4-A4B5-3E47C717A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993C85-6788-4FE6-A015-9758C04033F4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45326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96050" y="260350"/>
            <a:ext cx="2057400" cy="56896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019800" cy="56896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760739-672A-4284-860D-6498F54554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62A0EB-A6D4-4EC9-A522-85FCFD9770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D76BCC-3415-4B10-BBB4-ADB8D06FAA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E3FF76-E80C-4906-9C7A-1770DDB0C28B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6503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1A561D-70C8-467E-B1FE-34DAC0DB3B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FC1870-E99A-43AD-A9A4-80EE9F500D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E7873F-4514-43D9-AEA8-EFFB570D6E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1EE14A-3774-40EC-8DA9-CCDBAB82A5EA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92909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42CD6B-D27D-493B-B7F4-0DF1BBA516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6BFA12-638C-4B6E-A4CE-6FD2630A02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D13E6F-E904-4715-A5B3-32D887C591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CF23C6-24E6-4792-8A26-F51A231DC787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21385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3990975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67225" y="1557338"/>
            <a:ext cx="3992563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44AD5A-0A53-4338-AE8F-DFCB60B83F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A10EB-7224-410F-B861-E93C0F26D6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235F40-FCD3-41CD-8EC4-C50FE607F5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49DCF-FA73-4813-8E60-39E44F1F778D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610951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707ABD7-73B0-4224-8574-7611CD6DC0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4B5FA62-6339-42B4-95B5-4A3ECAB9BE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BCEF669-8093-4FBB-B9A1-8C7FBA2D18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B760D5-AC91-4735-9CA8-D4486A9C4243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36712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3058E2F-55E7-4B69-A42B-DB64872452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0E1DB6B-8E16-4299-9EB4-86B60AA33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DE81982-661D-4800-97AC-4708BAC4F2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48AA01-2000-438A-8C65-E5AFDAEADE3E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980231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215F67B-81E7-447E-854F-8D2C6AB453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A4A05A2-1315-4359-A03E-BCD984D1C1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EF1C4F4-A73D-4891-A270-172391720D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B173A2-6733-4E63-9F86-FA473918913A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533744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768909-1B19-47C5-9FC1-AAE866AC56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877E3C-2EC5-4220-9031-8471922D67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0688C1-DA88-4B25-999D-29484D9673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18ACCC-94DD-49AF-A533-A14DE3C3E581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81289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A2A81C-1E99-498A-9FA3-FF60AFC809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85A2EC-149C-4F75-9C35-2EB255C4CD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5261DF-82CA-4A01-8929-ACCFBE4F04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C0CBB-B484-46BB-A5EC-D0B91787D52E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018788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>
            <a:extLst>
              <a:ext uri="{FF2B5EF4-FFF2-40B4-BE49-F238E27FC236}">
                <a16:creationId xmlns:a16="http://schemas.microsoft.com/office/drawing/2014/main" id="{ED487D98-D087-4BF4-B6FB-22748E695CC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092825"/>
            <a:ext cx="8820150" cy="765175"/>
          </a:xfrm>
          <a:prstGeom prst="rect">
            <a:avLst/>
          </a:prstGeom>
          <a:gradFill rotWithShape="1">
            <a:gsLst>
              <a:gs pos="0">
                <a:schemeClr val="accent1">
                  <a:alpha val="49001"/>
                </a:schemeClr>
              </a:gs>
              <a:gs pos="100000">
                <a:schemeClr val="bg2">
                  <a:alpha val="49001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AT">
              <a:latin typeface="Arial" charset="0"/>
            </a:endParaRPr>
          </a:p>
        </p:txBody>
      </p:sp>
      <p:sp>
        <p:nvSpPr>
          <p:cNvPr id="1039" name="Rectangle 15">
            <a:extLst>
              <a:ext uri="{FF2B5EF4-FFF2-40B4-BE49-F238E27FC236}">
                <a16:creationId xmlns:a16="http://schemas.microsoft.com/office/drawing/2014/main" id="{F4C2E9AE-DA33-42AE-899D-EB616027A6F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75688" y="0"/>
            <a:ext cx="468312" cy="6858000"/>
          </a:xfrm>
          <a:prstGeom prst="rect">
            <a:avLst/>
          </a:prstGeom>
          <a:gradFill rotWithShape="1">
            <a:gsLst>
              <a:gs pos="0">
                <a:schemeClr val="accent1">
                  <a:alpha val="49001"/>
                </a:schemeClr>
              </a:gs>
              <a:gs pos="100000">
                <a:schemeClr val="bg2">
                  <a:alpha val="49001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AT">
              <a:latin typeface="Arial" charset="0"/>
            </a:endParaRPr>
          </a:p>
        </p:txBody>
      </p:sp>
      <p:pic>
        <p:nvPicPr>
          <p:cNvPr id="1028" name="Picture 17" descr="Hintergrund Foliengestaltung">
            <a:extLst>
              <a:ext uri="{FF2B5EF4-FFF2-40B4-BE49-F238E27FC236}">
                <a16:creationId xmlns:a16="http://schemas.microsoft.com/office/drawing/2014/main" id="{62ACA0BA-584F-40D6-B9B4-79AABAC93B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964612" cy="66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>
            <a:extLst>
              <a:ext uri="{FF2B5EF4-FFF2-40B4-BE49-F238E27FC236}">
                <a16:creationId xmlns:a16="http://schemas.microsoft.com/office/drawing/2014/main" id="{3D224D34-1AA3-4612-84A2-D060660DD5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30" name="Rectangle 3">
            <a:extLst>
              <a:ext uri="{FF2B5EF4-FFF2-40B4-BE49-F238E27FC236}">
                <a16:creationId xmlns:a16="http://schemas.microsoft.com/office/drawing/2014/main" id="{7DA360F4-522E-4F7D-8E3F-69260CF7A5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57338"/>
            <a:ext cx="8135938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5389611E-A3B5-43E9-AAC4-D36C0D2E799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9563" y="6381750"/>
            <a:ext cx="10541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D25D4F9-2C9B-4C58-A832-75ECA29CAA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87675" y="6381750"/>
            <a:ext cx="35433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7B3CF6F-7FA9-46E1-A1A3-8E08FFA240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81750"/>
            <a:ext cx="6477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7317C4-961B-4CF4-AA08-A52B2648A681}" type="slidenum">
              <a:rPr lang="de-AT" altLang="de-DE"/>
              <a:pPr/>
              <a:t>‹Nr.›</a:t>
            </a:fld>
            <a:endParaRPr lang="de-AT" altLang="de-DE"/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5A98EC43-A0FE-42CA-B458-32283842FF2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6237288"/>
            <a:ext cx="3240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AT" sz="800" i="1">
                <a:latin typeface="Arial" charset="0"/>
              </a:rPr>
              <a:t>Niederösterreichischer Landesfeuerwehrverband</a:t>
            </a:r>
            <a:br>
              <a:rPr lang="de-AT" sz="800" i="1">
                <a:latin typeface="Arial" charset="0"/>
              </a:rPr>
            </a:br>
            <a:r>
              <a:rPr lang="de-AT" sz="1200">
                <a:solidFill>
                  <a:srgbClr val="777777"/>
                </a:solidFill>
                <a:latin typeface="Kravitz Thermal" pitchFamily="2" charset="0"/>
              </a:rPr>
              <a:t>Bezirksfeuerwehrkommando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1B9E55BC-3331-433B-9876-C833219086B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E4FC8FCF-0470-45B1-9469-8014C4B278B6}" type="slidenum">
              <a:rPr lang="de-AT" altLang="de-DE" smtClean="0"/>
              <a:pPr/>
              <a:t>1</a:t>
            </a:fld>
            <a:endParaRPr lang="de-AT" altLang="de-DE" dirty="0"/>
          </a:p>
        </p:txBody>
      </p:sp>
      <p:pic>
        <p:nvPicPr>
          <p:cNvPr id="5" name="Picture 3" descr="fla_gold_70">
            <a:extLst>
              <a:ext uri="{FF2B5EF4-FFF2-40B4-BE49-F238E27FC236}">
                <a16:creationId xmlns:a16="http://schemas.microsoft.com/office/drawing/2014/main" id="{54A2D70C-ADA8-41BC-8E28-186A292FE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92150"/>
            <a:ext cx="251460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AB6E1CA4-260B-402F-92F9-A8A31428A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181600"/>
            <a:ext cx="7467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400" b="1">
                <a:latin typeface="Verdana" panose="020B0604030504040204" pitchFamily="34" charset="0"/>
              </a:rPr>
              <a:t>Disziplin: </a:t>
            </a:r>
            <a:br>
              <a:rPr lang="de-DE" altLang="de-DE" sz="2400" b="1">
                <a:latin typeface="Verdana" panose="020B0604030504040204" pitchFamily="34" charset="0"/>
              </a:rPr>
            </a:br>
            <a:r>
              <a:rPr lang="de-DE" altLang="de-DE" sz="2400" b="1">
                <a:latin typeface="Verdana" panose="020B0604030504040204" pitchFamily="34" charset="0"/>
              </a:rPr>
              <a:t>„Formulieren und Geben von Befehlen“</a:t>
            </a:r>
            <a:endParaRPr lang="de-AT" altLang="de-DE" sz="2400" b="1">
              <a:latin typeface="Verdana" panose="020B060403050404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12E6501-F741-4CE9-9883-DB89254A5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860800"/>
            <a:ext cx="77724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 dirty="0"/>
              <a:t>Feuerwehrleistungsabzeichen in Gold </a:t>
            </a:r>
            <a:br>
              <a:rPr lang="de-DE" altLang="de-DE" b="1" dirty="0"/>
            </a:br>
            <a:r>
              <a:rPr lang="de-DE" altLang="de-DE" b="1" dirty="0"/>
              <a:t>(FLA Gold)</a:t>
            </a:r>
          </a:p>
        </p:txBody>
      </p:sp>
      <p:pic>
        <p:nvPicPr>
          <p:cNvPr id="8" name="Picture 6" descr="fla_gold_70">
            <a:extLst>
              <a:ext uri="{FF2B5EF4-FFF2-40B4-BE49-F238E27FC236}">
                <a16:creationId xmlns:a16="http://schemas.microsoft.com/office/drawing/2014/main" id="{337EA633-5C75-42F0-AB44-E1DB441FC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20713"/>
            <a:ext cx="251460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87B327E-33AE-4DDF-88C7-73799927A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" y="1288715"/>
            <a:ext cx="9144000" cy="560356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35D8609-3FCC-4F74-9C1A-E15A931C5CB4}"/>
              </a:ext>
            </a:extLst>
          </p:cNvPr>
          <p:cNvSpPr txBox="1"/>
          <p:nvPr/>
        </p:nvSpPr>
        <p:spPr>
          <a:xfrm>
            <a:off x="0" y="252861"/>
            <a:ext cx="4572000" cy="7200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AT" dirty="0"/>
              <a:t>Geben Sie den Befehl an die </a:t>
            </a:r>
            <a:r>
              <a:rPr lang="de-AT" dirty="0" err="1"/>
              <a:t>GRKDT‘en</a:t>
            </a:r>
            <a:endParaRPr lang="de-AT" dirty="0"/>
          </a:p>
          <a:p>
            <a:r>
              <a:rPr lang="de-AT" sz="2000" u="sng" dirty="0"/>
              <a:t>Eigene Kräfte</a:t>
            </a:r>
            <a:r>
              <a:rPr lang="de-AT" sz="2000" dirty="0"/>
              <a:t>: </a:t>
            </a:r>
            <a:r>
              <a:rPr lang="de-AT" sz="2000" b="1" dirty="0"/>
              <a:t>HLF 3 1:8</a:t>
            </a:r>
            <a:r>
              <a:rPr lang="de-AT" sz="2000" dirty="0"/>
              <a:t> und </a:t>
            </a:r>
            <a:r>
              <a:rPr lang="de-AT" sz="2000" b="1" dirty="0"/>
              <a:t>MTF 1:4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C663957-2384-458F-9AEF-AE66307A458C}"/>
              </a:ext>
            </a:extLst>
          </p:cNvPr>
          <p:cNvSpPr txBox="1"/>
          <p:nvPr/>
        </p:nvSpPr>
        <p:spPr>
          <a:xfrm>
            <a:off x="4551536" y="-1270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>
                <a:solidFill>
                  <a:srgbClr val="FF0000"/>
                </a:solidFill>
              </a:rPr>
              <a:t>Hinweis: bereits durchgeführte Erstmaßnahmen (Absicherung der Verkehrswege, Brandschutz und Verletztenbetreuung</a:t>
            </a:r>
          </a:p>
        </p:txBody>
      </p:sp>
    </p:spTree>
    <p:extLst>
      <p:ext uri="{BB962C8B-B14F-4D97-AF65-F5344CB8AC3E}">
        <p14:creationId xmlns:p14="http://schemas.microsoft.com/office/powerpoint/2010/main" val="3404522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AD75BDC-843B-41C9-8B62-F0F0B9508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"/>
            <a:ext cx="89289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de-DE" altLang="de-DE" sz="1800" dirty="0">
                <a:latin typeface="Arial" panose="020B0604020202020204" pitchFamily="34" charset="0"/>
                <a:cs typeface="Times New Roman" panose="02020603050405020304" pitchFamily="18" charset="0"/>
              </a:rPr>
              <a:t>Lösung: </a:t>
            </a:r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Befehl an die Gruppenkommandanten</a:t>
            </a:r>
            <a:endParaRPr lang="de-AT" altLang="de-DE" sz="3200" dirty="0"/>
          </a:p>
        </p:txBody>
      </p:sp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E9A5088E-5029-4005-AAB6-CC0432A35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71339"/>
              </p:ext>
            </p:extLst>
          </p:nvPr>
        </p:nvGraphicFramePr>
        <p:xfrm>
          <a:off x="107504" y="504016"/>
          <a:ext cx="8928992" cy="6309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7495">
                  <a:extLst>
                    <a:ext uri="{9D8B030D-6E8A-4147-A177-3AD203B41FA5}">
                      <a16:colId xmlns:a16="http://schemas.microsoft.com/office/drawing/2014/main" val="437192697"/>
                    </a:ext>
                  </a:extLst>
                </a:gridCol>
                <a:gridCol w="2284833">
                  <a:extLst>
                    <a:ext uri="{9D8B030D-6E8A-4147-A177-3AD203B41FA5}">
                      <a16:colId xmlns:a16="http://schemas.microsoft.com/office/drawing/2014/main" val="2705324083"/>
                    </a:ext>
                  </a:extLst>
                </a:gridCol>
                <a:gridCol w="5976664">
                  <a:extLst>
                    <a:ext uri="{9D8B030D-6E8A-4147-A177-3AD203B41FA5}">
                      <a16:colId xmlns:a16="http://schemas.microsoft.com/office/drawing/2014/main" val="3812586568"/>
                    </a:ext>
                  </a:extLst>
                </a:gridCol>
              </a:tblGrid>
              <a:tr h="152400">
                <a:tc rowSpan="6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SCHADENSLAGE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24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Verkehrsunfall</a:t>
                      </a:r>
                      <a:r>
                        <a:rPr lang="de-AT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mit </a:t>
                      </a:r>
                      <a:r>
                        <a:rPr lang="de-AT" sz="24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PKW</a:t>
                      </a:r>
                      <a:r>
                        <a:rPr lang="de-AT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und </a:t>
                      </a:r>
                      <a:r>
                        <a:rPr lang="de-AT" sz="24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LKW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500007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4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Eingeklemmter LKW-Lenker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779176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24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Dieselaustritt </a:t>
                      </a:r>
                      <a:r>
                        <a:rPr lang="de-AT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und</a:t>
                      </a:r>
                      <a:r>
                        <a:rPr lang="de-AT" sz="24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Diesel fließt in Regenwasserkanal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970760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EIGENE LAGE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Zur Rettung stehen uns e</a:t>
                      </a:r>
                      <a:r>
                        <a:rPr lang="de-AT" sz="24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in HLF 3 </a:t>
                      </a:r>
                      <a:r>
                        <a:rPr lang="de-AT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und</a:t>
                      </a:r>
                      <a:r>
                        <a:rPr lang="de-AT" sz="24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MTF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903295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mit</a:t>
                      </a:r>
                      <a:r>
                        <a:rPr lang="de-AT" sz="24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14 Mitgliedern </a:t>
                      </a:r>
                      <a:r>
                        <a:rPr lang="de-AT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zur Verfügung, </a:t>
                      </a:r>
                      <a:br>
                        <a:rPr lang="de-AT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AT" sz="24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Polizei </a:t>
                      </a:r>
                      <a:r>
                        <a:rPr lang="de-AT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und</a:t>
                      </a:r>
                      <a:r>
                        <a:rPr lang="de-AT" sz="24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Rettung </a:t>
                      </a:r>
                      <a:r>
                        <a:rPr lang="de-AT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vor Ort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674332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ALLGEMEINE LAGE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Achtung – </a:t>
                      </a:r>
                      <a:r>
                        <a:rPr lang="de-AT" sz="24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eisglatte Fahrbahn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3685"/>
                  </a:ext>
                </a:extLst>
              </a:tr>
              <a:tr h="233680">
                <a:tc rowSpan="3">
                  <a:txBody>
                    <a:bodyPr/>
                    <a:lstStyle/>
                    <a:p>
                      <a:r>
                        <a:rPr lang="de-AT" sz="4000" b="1" dirty="0"/>
                        <a:t>E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de-AT" sz="1600" b="1" dirty="0"/>
                        <a:t>ENTSCHLUSS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u="sng" dirty="0"/>
                        <a:t>Ich will</a:t>
                      </a:r>
                      <a:r>
                        <a:rPr lang="de-AT" sz="2400" dirty="0"/>
                        <a:t>: Alle erforderlichen Maßnahmen zur </a:t>
                      </a:r>
                      <a:r>
                        <a:rPr lang="de-AT" sz="2400" dirty="0">
                          <a:solidFill>
                            <a:srgbClr val="FF0000"/>
                          </a:solidFill>
                        </a:rPr>
                        <a:t>schonenden Menschenrettung des </a:t>
                      </a:r>
                    </a:p>
                    <a:p>
                      <a:r>
                        <a:rPr lang="de-AT" sz="2400" dirty="0">
                          <a:solidFill>
                            <a:srgbClr val="FF0000"/>
                          </a:solidFill>
                        </a:rPr>
                        <a:t>Fahrzeuglenkers </a:t>
                      </a:r>
                      <a:r>
                        <a:rPr lang="de-AT" sz="2400" dirty="0"/>
                        <a:t>und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93206"/>
                  </a:ext>
                </a:extLst>
              </a:tr>
              <a:tr h="23368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solidFill>
                            <a:srgbClr val="FF0000"/>
                          </a:solidFill>
                        </a:rPr>
                        <a:t>Beseitigung der Umweltgefahren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971311"/>
                  </a:ext>
                </a:extLst>
              </a:tr>
              <a:tr h="23368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solidFill>
                            <a:srgbClr val="FF0000"/>
                          </a:solidFill>
                        </a:rPr>
                        <a:t>Bergung der Fahrzeuge</a:t>
                      </a:r>
                      <a:r>
                        <a:rPr lang="de-AT" sz="2400" dirty="0"/>
                        <a:t> und </a:t>
                      </a:r>
                      <a:r>
                        <a:rPr lang="de-AT" sz="2400" dirty="0">
                          <a:solidFill>
                            <a:srgbClr val="FF0000"/>
                          </a:solidFill>
                        </a:rPr>
                        <a:t>Freimachen der Verkehrswege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399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390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AD75BDC-843B-41C9-8B62-F0F0B9508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6135687"/>
            <a:ext cx="89289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„</a:t>
            </a:r>
            <a:r>
              <a:rPr lang="de-DE" altLang="de-DE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Wiederholen – Durchführen</a:t>
            </a:r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“</a:t>
            </a:r>
            <a:endParaRPr lang="de-AT" altLang="de-DE" sz="4000" dirty="0"/>
          </a:p>
        </p:txBody>
      </p:sp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E9A5088E-5029-4005-AAB6-CC0432A35CB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7504" y="376848"/>
          <a:ext cx="8928992" cy="5852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7495">
                  <a:extLst>
                    <a:ext uri="{9D8B030D-6E8A-4147-A177-3AD203B41FA5}">
                      <a16:colId xmlns:a16="http://schemas.microsoft.com/office/drawing/2014/main" val="437192697"/>
                    </a:ext>
                  </a:extLst>
                </a:gridCol>
                <a:gridCol w="1996801">
                  <a:extLst>
                    <a:ext uri="{9D8B030D-6E8A-4147-A177-3AD203B41FA5}">
                      <a16:colId xmlns:a16="http://schemas.microsoft.com/office/drawing/2014/main" val="2705324083"/>
                    </a:ext>
                  </a:extLst>
                </a:gridCol>
                <a:gridCol w="6264696">
                  <a:extLst>
                    <a:ext uri="{9D8B030D-6E8A-4147-A177-3AD203B41FA5}">
                      <a16:colId xmlns:a16="http://schemas.microsoft.com/office/drawing/2014/main" val="3812586568"/>
                    </a:ext>
                  </a:extLst>
                </a:gridCol>
              </a:tblGrid>
              <a:tr h="233680">
                <a:tc rowSpan="6">
                  <a:txBody>
                    <a:bodyPr/>
                    <a:lstStyle/>
                    <a:p>
                      <a:r>
                        <a:rPr lang="de-AT" sz="4000" b="1" dirty="0"/>
                        <a:t>D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 rowSpan="6">
                  <a:txBody>
                    <a:bodyPr/>
                    <a:lstStyle/>
                    <a:p>
                      <a:r>
                        <a:rPr lang="de-AT" sz="1600" b="1" dirty="0"/>
                        <a:t>DURCHFÜHRUNG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u="sng" dirty="0">
                          <a:solidFill>
                            <a:srgbClr val="FF0000"/>
                          </a:solidFill>
                        </a:rPr>
                        <a:t>HLF 3</a:t>
                      </a:r>
                      <a:r>
                        <a:rPr lang="de-AT" sz="2400" u="none" dirty="0">
                          <a:solidFill>
                            <a:srgbClr val="FF0000"/>
                          </a:solidFill>
                        </a:rPr>
                        <a:t>: führt schonende Menschenrettung durch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93206"/>
                  </a:ext>
                </a:extLst>
              </a:tr>
              <a:tr h="23368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solidFill>
                            <a:srgbClr val="FF0000"/>
                          </a:solidFill>
                        </a:rPr>
                        <a:t>Bergung der Fahrzeuge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61449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solidFill>
                            <a:srgbClr val="FF0000"/>
                          </a:solidFill>
                        </a:rPr>
                        <a:t>Freimachen der Verkehrswege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219305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400" u="sng" dirty="0">
                          <a:solidFill>
                            <a:srgbClr val="FF0000"/>
                          </a:solidFill>
                        </a:rPr>
                        <a:t>MTF</a:t>
                      </a:r>
                      <a:r>
                        <a:rPr lang="de-AT" sz="2400" u="none" dirty="0">
                          <a:solidFill>
                            <a:srgbClr val="FF0000"/>
                          </a:solidFill>
                        </a:rPr>
                        <a:t>: verhindert Dieselaustritt in den Regenwasserkanal</a:t>
                      </a:r>
                      <a:endParaRPr lang="de-AT" sz="2400" u="sng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39506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solidFill>
                            <a:srgbClr val="FF0000"/>
                          </a:solidFill>
                        </a:rPr>
                        <a:t>Bindung des Dieselaustrittes,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42623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solidFill>
                            <a:srgbClr val="FF0000"/>
                          </a:solidFill>
                        </a:rPr>
                        <a:t>Errichten der Einsatzleitung beim Hochhausparkplatz links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3144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AT" sz="4000" b="1" dirty="0"/>
                        <a:t>V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b="1" dirty="0"/>
                        <a:t>VERSORGUNG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solidFill>
                            <a:schemeClr val="tx1"/>
                          </a:solidFill>
                        </a:rPr>
                        <a:t>Versorgung im Bedarfsfall an die Einsatzleitung melden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2842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AT" sz="4000" b="1" dirty="0"/>
                        <a:t>V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b="1" dirty="0"/>
                        <a:t>VERBINDUNG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solidFill>
                            <a:srgbClr val="FF0000"/>
                          </a:solidFill>
                        </a:rPr>
                        <a:t>Einsatzleitung </a:t>
                      </a:r>
                      <a:r>
                        <a:rPr lang="de-AT" sz="2400" dirty="0">
                          <a:solidFill>
                            <a:schemeClr val="tx1"/>
                          </a:solidFill>
                        </a:rPr>
                        <a:t>ist das </a:t>
                      </a:r>
                      <a:r>
                        <a:rPr lang="de-AT" sz="2400" dirty="0">
                          <a:solidFill>
                            <a:srgbClr val="FF0000"/>
                          </a:solidFill>
                        </a:rPr>
                        <a:t>MTF </a:t>
                      </a:r>
                      <a:r>
                        <a:rPr lang="de-AT" sz="2400" dirty="0">
                          <a:solidFill>
                            <a:schemeClr val="tx1"/>
                          </a:solidFill>
                        </a:rPr>
                        <a:t>beim Hochhausparkplatz links,</a:t>
                      </a:r>
                    </a:p>
                    <a:p>
                      <a:r>
                        <a:rPr lang="de-AT" sz="2400" dirty="0">
                          <a:solidFill>
                            <a:srgbClr val="FF0000"/>
                          </a:solidFill>
                        </a:rPr>
                        <a:t>Funkverbindung </a:t>
                      </a:r>
                      <a:r>
                        <a:rPr lang="de-AT" sz="2400" dirty="0">
                          <a:solidFill>
                            <a:schemeClr val="tx1"/>
                          </a:solidFill>
                        </a:rPr>
                        <a:t>– Sprechgruppe ZT-Haupt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527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629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B3DB1ADE-3F96-4067-8D06-2066ACC45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09FE6-E74B-4A61-9DDB-08FB376EB742}" type="slidenum">
              <a:rPr lang="de-AT" altLang="de-DE"/>
              <a:pPr/>
              <a:t>2</a:t>
            </a:fld>
            <a:endParaRPr lang="de-AT" altLang="de-DE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B7694749-ACC7-4D4E-8A5E-E1F4BD368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96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3200" b="1">
                <a:solidFill>
                  <a:schemeClr val="tx2"/>
                </a:solidFill>
                <a:latin typeface="Verdana" panose="020B0604030504040204" pitchFamily="34" charset="0"/>
              </a:rPr>
              <a:t>     </a:t>
            </a:r>
            <a:r>
              <a:rPr lang="de-AT" altLang="de-DE" sz="3200" b="1">
                <a:solidFill>
                  <a:schemeClr val="tx2"/>
                </a:solidFill>
                <a:latin typeface="Verdana" panose="020B0604030504040204" pitchFamily="34" charset="0"/>
              </a:rPr>
              <a:t>Formulieren und Geben von Befehlen </a:t>
            </a:r>
            <a:br>
              <a:rPr lang="de-DE" altLang="de-DE" sz="3200" b="1">
                <a:solidFill>
                  <a:schemeClr val="tx2"/>
                </a:solidFill>
                <a:latin typeface="Verdana" panose="020B0604030504040204" pitchFamily="34" charset="0"/>
              </a:rPr>
            </a:br>
            <a:r>
              <a:rPr lang="de-DE" altLang="de-DE" sz="2400" b="1">
                <a:solidFill>
                  <a:schemeClr val="tx2"/>
                </a:solidFill>
                <a:latin typeface="Verdana" panose="020B0604030504040204" pitchFamily="34" charset="0"/>
              </a:rPr>
              <a:t>        A) als Gruppenkommandant</a:t>
            </a:r>
            <a:endParaRPr lang="de-AT" altLang="de-DE" sz="2400" b="1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92437A72-4F5A-4113-B144-5660658C2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438400"/>
            <a:ext cx="7924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Der Bewerber ist Gruppenkommandant einer </a:t>
            </a:r>
            <a:r>
              <a:rPr lang="de-AT" b="1" dirty="0"/>
              <a:t>Löschgruppe oder einer Gruppe im Technischen Feuerwehreinsatz (HLF1, HLF2 oder HLF3)</a:t>
            </a:r>
            <a:r>
              <a:rPr lang="de-AT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anhand einer vorgelegten grafischen Darstellung (bildlich beschriebene Einsatzsituation) ist 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Befehl des Gruppenkommandanten an die Trupps seiner Gruppe laut </a:t>
            </a:r>
            <a:r>
              <a:rPr lang="de-AT" b="1" dirty="0"/>
              <a:t>gültigem Befehlsschema (LED)</a:t>
            </a:r>
            <a:r>
              <a:rPr lang="de-AT" dirty="0"/>
              <a:t> zu formulieren und </a:t>
            </a:r>
            <a:r>
              <a:rPr lang="de-AT" b="1" dirty="0"/>
              <a:t>mündlich </a:t>
            </a:r>
            <a:r>
              <a:rPr lang="de-AT" dirty="0"/>
              <a:t>zu geben.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Zeit: zwei Minuten</a:t>
            </a:r>
            <a:endParaRPr lang="de-DE" altLang="de-DE" sz="2000" b="1" dirty="0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14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>
            <a:extLst>
              <a:ext uri="{FF2B5EF4-FFF2-40B4-BE49-F238E27FC236}">
                <a16:creationId xmlns:a16="http://schemas.microsoft.com/office/drawing/2014/main" id="{4DD8ED16-1117-41E6-A2E0-87D606617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188640"/>
            <a:ext cx="5616624" cy="365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de-DE" altLang="de-DE" sz="2000" b="1" dirty="0">
                <a:latin typeface="Arial" panose="020B0604020202020204" pitchFamily="34" charset="0"/>
              </a:rPr>
              <a:t>Befehl des Gruppenkommandanten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E009F634-2A6D-4B05-B5B1-F6E31EADA4C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7544" y="731242"/>
          <a:ext cx="8208912" cy="6035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3665">
                  <a:extLst>
                    <a:ext uri="{9D8B030D-6E8A-4147-A177-3AD203B41FA5}">
                      <a16:colId xmlns:a16="http://schemas.microsoft.com/office/drawing/2014/main" val="437192697"/>
                    </a:ext>
                  </a:extLst>
                </a:gridCol>
                <a:gridCol w="2122639">
                  <a:extLst>
                    <a:ext uri="{9D8B030D-6E8A-4147-A177-3AD203B41FA5}">
                      <a16:colId xmlns:a16="http://schemas.microsoft.com/office/drawing/2014/main" val="2705324083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val="3812586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LAGE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Kurze Lageinformation (Einsatzgrund) des GKDT über das </a:t>
                      </a:r>
                      <a:r>
                        <a:rPr lang="de-AT" sz="20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Ereignis</a:t>
                      </a:r>
                      <a:r>
                        <a:rPr lang="de-AT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und die </a:t>
                      </a:r>
                      <a:r>
                        <a:rPr lang="de-AT" sz="20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bereits getroffenen Maßnahmen</a:t>
                      </a:r>
                      <a:r>
                        <a:rPr lang="de-AT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(weniger ist oft mehr).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50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2000" b="1" dirty="0"/>
                        <a:t>E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b="1" dirty="0"/>
                        <a:t>ENTSCHLUSS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000" dirty="0"/>
                        <a:t>Der Entschluss (Auftrag) des GKDT an die Gruppe (Trupp) (</a:t>
                      </a:r>
                      <a:r>
                        <a:rPr lang="de-AT" sz="2000" dirty="0">
                          <a:solidFill>
                            <a:srgbClr val="FF0000"/>
                          </a:solidFill>
                        </a:rPr>
                        <a:t>was soll erreicht werden</a:t>
                      </a:r>
                      <a:r>
                        <a:rPr lang="de-AT" sz="2000" dirty="0"/>
                        <a:t>).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93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2000" b="1" dirty="0"/>
                        <a:t>D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b="1" dirty="0"/>
                        <a:t>DURCHFÜHRUNG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000" b="0" dirty="0"/>
                        <a:t>Der GKDT gibt den Trupps (dem Trupp) den von ihm gewählten Weg und die notwendigen </a:t>
                      </a:r>
                    </a:p>
                    <a:p>
                      <a:r>
                        <a:rPr lang="de-AT" sz="2000" b="0" dirty="0"/>
                        <a:t>Mittel vor</a:t>
                      </a:r>
                    </a:p>
                    <a:p>
                      <a:r>
                        <a:rPr lang="de-AT" sz="2000" b="0" dirty="0">
                          <a:solidFill>
                            <a:srgbClr val="FF0000"/>
                          </a:solidFill>
                        </a:rPr>
                        <a:t>Ziel</a:t>
                      </a:r>
                      <a:r>
                        <a:rPr lang="de-AT" sz="2000" b="0" dirty="0"/>
                        <a:t> (Auftrag an den Trupp/die Gruppe)</a:t>
                      </a:r>
                    </a:p>
                    <a:p>
                      <a:r>
                        <a:rPr lang="de-AT" sz="2000" b="0" dirty="0">
                          <a:solidFill>
                            <a:srgbClr val="FF0000"/>
                          </a:solidFill>
                        </a:rPr>
                        <a:t>Weg</a:t>
                      </a:r>
                      <a:r>
                        <a:rPr lang="de-AT" sz="2000" b="0" dirty="0"/>
                        <a:t> (Weg zum Erreichen des Zieles/kann auch eine Ortsangabe sein)</a:t>
                      </a:r>
                    </a:p>
                    <a:p>
                      <a:r>
                        <a:rPr lang="de-AT" sz="2000" b="0" dirty="0">
                          <a:solidFill>
                            <a:srgbClr val="FF0000"/>
                          </a:solidFill>
                        </a:rPr>
                        <a:t>Mittel</a:t>
                      </a:r>
                      <a:r>
                        <a:rPr lang="de-AT" sz="2000" b="0" dirty="0"/>
                        <a:t> (Definiert die Geräte zum Erreichen des Ziels)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283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2000" b="1" dirty="0"/>
                        <a:t>V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b="1" dirty="0"/>
                        <a:t>VERSORGUNG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000" dirty="0"/>
                        <a:t>Entfällt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803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2000" b="1" dirty="0"/>
                        <a:t>V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b="1" dirty="0"/>
                        <a:t>VERBINDUNG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000" dirty="0"/>
                        <a:t>Nur bei Bedarf: Verbindung innerhalb der Gruppe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327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AT" sz="2000" b="1" dirty="0"/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600" b="1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000" dirty="0">
                          <a:solidFill>
                            <a:srgbClr val="FF0000"/>
                          </a:solidFill>
                        </a:rPr>
                        <a:t>„VOR“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450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745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Rectangle 21">
            <a:extLst>
              <a:ext uri="{FF2B5EF4-FFF2-40B4-BE49-F238E27FC236}">
                <a16:creationId xmlns:a16="http://schemas.microsoft.com/office/drawing/2014/main" id="{3B3820C8-AC66-44FB-B7FD-C70AA9C23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" y="1371600"/>
            <a:ext cx="914400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AT" altLang="de-DE">
              <a:latin typeface="Arial" panose="020B0604020202020204" pitchFamily="34" charset="0"/>
            </a:endParaRPr>
          </a:p>
          <a:p>
            <a:pPr eaLnBrk="0" hangingPunct="0"/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0" hangingPunct="0"/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070" name="Rectangle 22">
            <a:extLst>
              <a:ext uri="{FF2B5EF4-FFF2-40B4-BE49-F238E27FC236}">
                <a16:creationId xmlns:a16="http://schemas.microsoft.com/office/drawing/2014/main" id="{A62C4223-F38C-4874-8CC1-5ED68188F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" y="5922963"/>
            <a:ext cx="91440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0" hangingPunct="0"/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072" name="Rectangle 24">
            <a:extLst>
              <a:ext uri="{FF2B5EF4-FFF2-40B4-BE49-F238E27FC236}">
                <a16:creationId xmlns:a16="http://schemas.microsoft.com/office/drawing/2014/main" id="{DEED096F-8F4C-4A36-8E58-A097A2325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762110"/>
            <a:ext cx="6334472" cy="102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AT" altLang="de-DE" sz="2000" b="1" dirty="0">
                <a:latin typeface="Arial" panose="020B0604020202020204" pitchFamily="34" charset="0"/>
              </a:rPr>
              <a:t>Geben Sie der Löschgruppe 1:8 des HLF-1 den </a:t>
            </a:r>
          </a:p>
          <a:p>
            <a:r>
              <a:rPr lang="de-AT" altLang="de-DE" sz="2000" b="1" dirty="0">
                <a:latin typeface="Arial" panose="020B0604020202020204" pitchFamily="34" charset="0"/>
              </a:rPr>
              <a:t>Befehl des Gruppenkommandanten des ersteintreffenden Fahrzeuges!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FCC0B6D-A060-467A-A166-6F348B5EF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28" y="1825721"/>
            <a:ext cx="7668344" cy="479574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0F31144-F60E-4749-B7ED-AA4C2BE65AD5}"/>
              </a:ext>
            </a:extLst>
          </p:cNvPr>
          <p:cNvSpPr txBox="1"/>
          <p:nvPr/>
        </p:nvSpPr>
        <p:spPr>
          <a:xfrm>
            <a:off x="4211960" y="5805264"/>
            <a:ext cx="403244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</a:rPr>
              <a:t>Als Wasserentnahmestelle steht ein 100 m </a:t>
            </a:r>
          </a:p>
          <a:p>
            <a:r>
              <a:rPr lang="de-DE" sz="1600" dirty="0">
                <a:solidFill>
                  <a:srgbClr val="FF0000"/>
                </a:solidFill>
              </a:rPr>
              <a:t>entfernter Löschteich zur Verfügung</a:t>
            </a:r>
            <a:endParaRPr lang="de-AT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5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>
            <a:extLst>
              <a:ext uri="{FF2B5EF4-FFF2-40B4-BE49-F238E27FC236}">
                <a16:creationId xmlns:a16="http://schemas.microsoft.com/office/drawing/2014/main" id="{4DD8ED16-1117-41E6-A2E0-87D606617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838200"/>
            <a:ext cx="2743200" cy="365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de-DE" altLang="de-DE" sz="1600" b="1" i="1">
                <a:latin typeface="Arial" panose="020B0604020202020204" pitchFamily="34" charset="0"/>
              </a:rPr>
              <a:t>Lösung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E009F634-2A6D-4B05-B5B1-F6E31EADA4C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7544" y="1412776"/>
          <a:ext cx="8208912" cy="5364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3665">
                  <a:extLst>
                    <a:ext uri="{9D8B030D-6E8A-4147-A177-3AD203B41FA5}">
                      <a16:colId xmlns:a16="http://schemas.microsoft.com/office/drawing/2014/main" val="437192697"/>
                    </a:ext>
                  </a:extLst>
                </a:gridCol>
                <a:gridCol w="2554687">
                  <a:extLst>
                    <a:ext uri="{9D8B030D-6E8A-4147-A177-3AD203B41FA5}">
                      <a16:colId xmlns:a16="http://schemas.microsoft.com/office/drawing/2014/main" val="2705324083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val="3812586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LAGE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Brand einer Scheune, Brand droht auf das Wohnhaus überzugreifen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50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4000" b="1" dirty="0"/>
                        <a:t>E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000" b="1" dirty="0"/>
                        <a:t>ENTSCHLUSS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/>
                        <a:t>Wir schützen das Wohnhaus von der Hofseite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93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4000" b="1" dirty="0"/>
                        <a:t>D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000" b="1" dirty="0"/>
                        <a:t>DURCHFÜHRUNG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b="1" dirty="0"/>
                        <a:t>Schlauchtrupp</a:t>
                      </a:r>
                      <a:r>
                        <a:rPr lang="de-AT" sz="2400" dirty="0"/>
                        <a:t> und </a:t>
                      </a:r>
                      <a:r>
                        <a:rPr lang="de-AT" sz="2400" b="1" dirty="0"/>
                        <a:t>Wassertrupp</a:t>
                      </a:r>
                      <a:r>
                        <a:rPr lang="de-AT" sz="2400" dirty="0"/>
                        <a:t> stellen Saugleitung vom Löschteich her,</a:t>
                      </a:r>
                    </a:p>
                    <a:p>
                      <a:r>
                        <a:rPr lang="de-AT" sz="2400" b="1" dirty="0"/>
                        <a:t>Angriffstrupp</a:t>
                      </a:r>
                      <a:r>
                        <a:rPr lang="de-AT" sz="2400" dirty="0"/>
                        <a:t> errichtet </a:t>
                      </a:r>
                      <a:r>
                        <a:rPr lang="de-AT" sz="2400" dirty="0" err="1"/>
                        <a:t>Zubringleitung</a:t>
                      </a:r>
                      <a:r>
                        <a:rPr lang="de-AT" sz="2400" dirty="0"/>
                        <a:t> mit Verteiler beim Eingangstor und verhindert Brandausbreitung mit 1. Löschleitung von der Hofseite aus.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283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AT" sz="4000" b="1" dirty="0"/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2000" b="1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/>
                        <a:t>„VOR“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803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719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3288ADB6-A4DC-4EEF-A4D8-9D7B98424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FF6B-9403-4497-A69A-B0716B2B8115}" type="slidenum">
              <a:rPr lang="de-AT" altLang="de-DE"/>
              <a:pPr/>
              <a:t>6</a:t>
            </a:fld>
            <a:endParaRPr lang="de-AT" altLang="de-DE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396380E9-4544-4F12-93E6-C0DCEA152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6035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3200" b="1">
                <a:solidFill>
                  <a:schemeClr val="tx2"/>
                </a:solidFill>
                <a:latin typeface="Verdana" panose="020B0604030504040204" pitchFamily="34" charset="0"/>
              </a:rPr>
              <a:t>     </a:t>
            </a:r>
            <a:r>
              <a:rPr lang="de-AT" altLang="de-DE" sz="3200" b="1">
                <a:solidFill>
                  <a:schemeClr val="tx2"/>
                </a:solidFill>
                <a:latin typeface="Verdana" panose="020B0604030504040204" pitchFamily="34" charset="0"/>
              </a:rPr>
              <a:t>Formulieren und Geben von Befehlen </a:t>
            </a:r>
            <a:br>
              <a:rPr lang="de-DE" altLang="de-DE" sz="3200" b="1">
                <a:solidFill>
                  <a:schemeClr val="tx2"/>
                </a:solidFill>
                <a:latin typeface="Verdana" panose="020B0604030504040204" pitchFamily="34" charset="0"/>
              </a:rPr>
            </a:br>
            <a:r>
              <a:rPr lang="de-DE" altLang="de-DE" sz="2400" b="1">
                <a:solidFill>
                  <a:schemeClr val="tx2"/>
                </a:solidFill>
                <a:latin typeface="Verdana" panose="020B0604030504040204" pitchFamily="34" charset="0"/>
              </a:rPr>
              <a:t>B) als Einsatzleiter</a:t>
            </a:r>
            <a:endParaRPr lang="de-AT" altLang="de-DE" sz="2400" b="1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FB8349EB-C3CB-42B1-8859-964E872C3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060575"/>
            <a:ext cx="8215312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7088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5075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063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/>
              <a:t>Der Bewerber ist mit einem </a:t>
            </a:r>
            <a:r>
              <a:rPr lang="de-AT" b="1" dirty="0"/>
              <a:t>HLF1 (HLF2 oder HLF3</a:t>
            </a:r>
            <a:r>
              <a:rPr lang="de-AT" dirty="0"/>
              <a:t>) als örtlich zuständige Feuerwehr </a:t>
            </a:r>
            <a:r>
              <a:rPr lang="de-AT" b="1" dirty="0"/>
              <a:t>als Gruppenkommandant</a:t>
            </a:r>
            <a:r>
              <a:rPr lang="de-AT" dirty="0"/>
              <a:t> zu einem </a:t>
            </a:r>
            <a:r>
              <a:rPr lang="de-AT" b="1" dirty="0"/>
              <a:t>Technischen Feuerwehreinsatz </a:t>
            </a:r>
            <a:r>
              <a:rPr lang="de-AT" dirty="0"/>
              <a:t>ausgerückt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/>
              <a:t>und führt an der bildlich dargestellten Einsatzlage, seine </a:t>
            </a:r>
            <a:r>
              <a:rPr lang="de-AT" b="1" dirty="0"/>
              <a:t>Erstmaßnahmen (Absicherung der Verkehrswege, Brandschutz, Verletztenbetreuung)</a:t>
            </a:r>
            <a:r>
              <a:rPr lang="de-AT" dirty="0"/>
              <a:t> durch.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/>
              <a:t>Als ein </a:t>
            </a:r>
            <a:r>
              <a:rPr lang="de-AT" b="1" dirty="0"/>
              <a:t>weiteres Einsatzfahrzeug </a:t>
            </a:r>
            <a:r>
              <a:rPr lang="de-AT" dirty="0"/>
              <a:t>der Feuerwehr eintrifft übergibt er die Funktion des Gruppenkommandanten an ein Feuerwehrmitglied seiner Gruppe (z.B. Melder) und </a:t>
            </a:r>
            <a:r>
              <a:rPr lang="de-AT" b="1" dirty="0"/>
              <a:t>übernimmt die Funktion des  EINSATZLEITERS</a:t>
            </a:r>
            <a:r>
              <a:rPr lang="de-AT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3648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D4FC9844-B9D1-4763-AE8E-DE05A65F8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7AFA-9253-431A-B112-2239B4DD2A8A}" type="slidenum">
              <a:rPr lang="de-AT" altLang="de-DE"/>
              <a:pPr/>
              <a:t>7</a:t>
            </a:fld>
            <a:endParaRPr lang="de-AT" altLang="de-DE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22771806-505D-47BC-AD79-AF8139EE5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6035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3200" b="1">
                <a:solidFill>
                  <a:schemeClr val="tx2"/>
                </a:solidFill>
                <a:latin typeface="Verdana" panose="020B0604030504040204" pitchFamily="34" charset="0"/>
              </a:rPr>
              <a:t>     </a:t>
            </a:r>
            <a:r>
              <a:rPr lang="de-AT" altLang="de-DE" sz="3200" b="1">
                <a:solidFill>
                  <a:schemeClr val="tx2"/>
                </a:solidFill>
                <a:latin typeface="Verdana" panose="020B0604030504040204" pitchFamily="34" charset="0"/>
              </a:rPr>
              <a:t>Formulieren und Geben von Befehlen </a:t>
            </a:r>
            <a:endParaRPr lang="de-AT" altLang="de-DE" sz="2400" b="1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E3E566E7-40B9-4983-A1F1-9930F18B0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916113"/>
            <a:ext cx="8215312" cy="417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7088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5075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063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/>
              <a:t>Der Bewerber als Einsatzleiter gibt </a:t>
            </a:r>
            <a:r>
              <a:rPr lang="de-AT" b="1" dirty="0"/>
              <a:t>an die Gruppenkommandanten</a:t>
            </a:r>
            <a:r>
              <a:rPr lang="de-AT" dirty="0"/>
              <a:t> der beiden Einsatzfahrzeuge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/>
              <a:t>Lage in Form einer bildlich dargestellten Einsatzsituation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/>
              <a:t>einen </a:t>
            </a:r>
            <a:r>
              <a:rPr lang="de-AT" b="1" dirty="0"/>
              <a:t>Befehl (LEDVV)</a:t>
            </a:r>
            <a:r>
              <a:rPr lang="de-AT" dirty="0"/>
              <a:t> nach dem </a:t>
            </a:r>
            <a:r>
              <a:rPr lang="de-AT" b="1" dirty="0"/>
              <a:t>gültigen Befehlsschema </a:t>
            </a:r>
            <a:r>
              <a:rPr lang="de-AT" dirty="0"/>
              <a:t>zu formulieren und </a:t>
            </a:r>
            <a:r>
              <a:rPr lang="de-AT" b="1" dirty="0"/>
              <a:t>mündlich </a:t>
            </a:r>
            <a:r>
              <a:rPr lang="de-AT" dirty="0"/>
              <a:t>zu geben.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/>
              <a:t>Zeit: vier Minuten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/>
              <a:t>Alle in der bildlichen Einsatzsituation beschriebenen Angaben müssen im Befehl enthalten sein. Eine sinngemäße Formulierung ist zulässig.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/>
              <a:t>Fahrzeuge sind vollständig laut Baurichtlinie ausgerüstet und mit der im Aufgabenblatt angegebenen Mannschaft ausgerückt.</a:t>
            </a:r>
          </a:p>
          <a:p>
            <a:pPr>
              <a:spcBef>
                <a:spcPct val="20000"/>
              </a:spcBef>
            </a:pPr>
            <a:endParaRPr lang="de-AT" altLang="de-DE" sz="1800" b="1" dirty="0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77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>
            <a:extLst>
              <a:ext uri="{FF2B5EF4-FFF2-40B4-BE49-F238E27FC236}">
                <a16:creationId xmlns:a16="http://schemas.microsoft.com/office/drawing/2014/main" id="{4DD8ED16-1117-41E6-A2E0-87D606617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60649"/>
            <a:ext cx="8208912" cy="64807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de-AT" altLang="de-DE" sz="1600" b="1" dirty="0">
                <a:latin typeface="Arial" panose="020B0604020202020204" pitchFamily="34" charset="0"/>
              </a:rPr>
              <a:t>Befehl des Einsatzleiters oder des Einheitskommandanten</a:t>
            </a:r>
          </a:p>
          <a:p>
            <a:pPr algn="ctr" eaLnBrk="0" hangingPunct="0"/>
            <a:r>
              <a:rPr lang="de-AT" altLang="de-DE" sz="1600" b="1" dirty="0">
                <a:latin typeface="Arial" panose="020B0604020202020204" pitchFamily="34" charset="0"/>
              </a:rPr>
              <a:t>(einer Führungskraft an eine Führungskraft)</a:t>
            </a:r>
            <a:endParaRPr lang="de-DE" altLang="de-DE" sz="1600" b="1" dirty="0">
              <a:latin typeface="Arial" panose="020B0604020202020204" pitchFamily="34" charset="0"/>
            </a:endParaRP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E009F634-2A6D-4B05-B5B1-F6E31EADA4C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7544" y="836712"/>
          <a:ext cx="8208912" cy="6004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3665">
                  <a:extLst>
                    <a:ext uri="{9D8B030D-6E8A-4147-A177-3AD203B41FA5}">
                      <a16:colId xmlns:a16="http://schemas.microsoft.com/office/drawing/2014/main" val="437192697"/>
                    </a:ext>
                  </a:extLst>
                </a:gridCol>
                <a:gridCol w="2554687">
                  <a:extLst>
                    <a:ext uri="{9D8B030D-6E8A-4147-A177-3AD203B41FA5}">
                      <a16:colId xmlns:a16="http://schemas.microsoft.com/office/drawing/2014/main" val="2705324083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val="3812586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LAGE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a) Gefahren-/</a:t>
                      </a:r>
                      <a:r>
                        <a:rPr lang="de-AT" sz="24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Schadenslage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b) </a:t>
                      </a:r>
                      <a:r>
                        <a:rPr lang="de-AT" sz="24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Eigene Lage: </a:t>
                      </a:r>
                      <a:r>
                        <a:rPr lang="de-DE" altLang="de-DE" sz="1600" dirty="0" err="1">
                          <a:latin typeface="Verdana" panose="020B0604030504040204" pitchFamily="34" charset="0"/>
                        </a:rPr>
                        <a:t>Fzg</a:t>
                      </a:r>
                      <a:r>
                        <a:rPr lang="de-DE" altLang="de-DE" sz="1600" dirty="0">
                          <a:latin typeface="Verdana" panose="020B0604030504040204" pitchFamily="34" charset="0"/>
                        </a:rPr>
                        <a:t>, Mannsch.[auch Polizei, Rettung, wenn anwesend]</a:t>
                      </a:r>
                      <a:endParaRPr lang="de-AT" sz="24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de-AT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c) </a:t>
                      </a:r>
                      <a:r>
                        <a:rPr lang="de-AT" sz="24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Allgemeine Lage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50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2400" b="1" dirty="0"/>
                        <a:t>E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000" b="1" dirty="0"/>
                        <a:t>ENTSCHLUSS (Auftrag)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/>
                        <a:t>Gibt das zu erreichende </a:t>
                      </a:r>
                      <a:r>
                        <a:rPr lang="de-AT" sz="2400" dirty="0">
                          <a:solidFill>
                            <a:srgbClr val="FF0000"/>
                          </a:solidFill>
                        </a:rPr>
                        <a:t>Gesamtziel</a:t>
                      </a:r>
                      <a:r>
                        <a:rPr lang="de-AT" sz="2400" dirty="0"/>
                        <a:t> oder den erhaltenen Auftrag </a:t>
                      </a:r>
                    </a:p>
                    <a:p>
                      <a:r>
                        <a:rPr lang="de-AT" sz="2400" dirty="0"/>
                        <a:t>vor (soll eine kurze Darlegung des eigenen Auftrages sein).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93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2400" b="1" dirty="0"/>
                        <a:t>D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000" b="1" dirty="0"/>
                        <a:t>DURCHFÜHRUNG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b="0" dirty="0"/>
                        <a:t>a) </a:t>
                      </a:r>
                      <a:r>
                        <a:rPr lang="de-AT" sz="2400" b="0" dirty="0">
                          <a:solidFill>
                            <a:srgbClr val="FF0000"/>
                          </a:solidFill>
                        </a:rPr>
                        <a:t>Gliederung</a:t>
                      </a:r>
                      <a:r>
                        <a:rPr lang="de-AT" sz="2400" b="0" dirty="0"/>
                        <a:t> der Kräfte </a:t>
                      </a:r>
                    </a:p>
                    <a:p>
                      <a:r>
                        <a:rPr lang="de-AT" sz="2400" b="0" dirty="0"/>
                        <a:t>b) Geplanter </a:t>
                      </a:r>
                      <a:r>
                        <a:rPr lang="de-AT" sz="2400" b="0" dirty="0">
                          <a:solidFill>
                            <a:srgbClr val="FF0000"/>
                          </a:solidFill>
                        </a:rPr>
                        <a:t>Einsatzablauf</a:t>
                      </a:r>
                    </a:p>
                    <a:p>
                      <a:r>
                        <a:rPr lang="de-AT" sz="2400" b="0" dirty="0"/>
                        <a:t>c) </a:t>
                      </a:r>
                      <a:r>
                        <a:rPr lang="de-AT" sz="2400" b="0" dirty="0">
                          <a:solidFill>
                            <a:srgbClr val="FF0000"/>
                          </a:solidFill>
                        </a:rPr>
                        <a:t>Einzelaufträge</a:t>
                      </a:r>
                    </a:p>
                    <a:p>
                      <a:pPr lvl="1"/>
                      <a:r>
                        <a:rPr lang="de-AT" sz="2400" b="0" dirty="0"/>
                        <a:t>Befehle an die unterstellten Einheiten (Gruppen, Trupps)</a:t>
                      </a:r>
                    </a:p>
                    <a:p>
                      <a:pPr lvl="1"/>
                      <a:r>
                        <a:rPr lang="de-AT" sz="2400" b="0" dirty="0"/>
                        <a:t>Wer macht was und wie ? </a:t>
                      </a:r>
                    </a:p>
                    <a:p>
                      <a:pPr lvl="1"/>
                      <a:r>
                        <a:rPr lang="de-AT" sz="2400" b="0" dirty="0"/>
                        <a:t>Ziel, Weg, Mittel</a:t>
                      </a:r>
                    </a:p>
                    <a:p>
                      <a:r>
                        <a:rPr lang="de-AT" sz="2400" b="0" dirty="0"/>
                        <a:t>d) </a:t>
                      </a:r>
                      <a:r>
                        <a:rPr lang="de-AT" sz="2400" b="0" dirty="0">
                          <a:solidFill>
                            <a:srgbClr val="FF0000"/>
                          </a:solidFill>
                        </a:rPr>
                        <a:t>Koordinierende Maßnahmen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283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575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>
            <a:extLst>
              <a:ext uri="{FF2B5EF4-FFF2-40B4-BE49-F238E27FC236}">
                <a16:creationId xmlns:a16="http://schemas.microsoft.com/office/drawing/2014/main" id="{4DD8ED16-1117-41E6-A2E0-87D606617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60649"/>
            <a:ext cx="8208912" cy="64807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de-AT" altLang="de-DE" sz="1600" b="1" dirty="0">
                <a:latin typeface="Arial" panose="020B0604020202020204" pitchFamily="34" charset="0"/>
              </a:rPr>
              <a:t>Befehl des Einsatzleiters oder des Einheitskommandanten</a:t>
            </a:r>
          </a:p>
          <a:p>
            <a:pPr algn="ctr" eaLnBrk="0" hangingPunct="0"/>
            <a:r>
              <a:rPr lang="de-AT" altLang="de-DE" sz="1600" b="1" dirty="0">
                <a:latin typeface="Arial" panose="020B0604020202020204" pitchFamily="34" charset="0"/>
              </a:rPr>
              <a:t>(einer Führungskraft an eine Führungskraft)</a:t>
            </a:r>
            <a:endParaRPr lang="de-DE" altLang="de-DE" sz="1600" b="1" dirty="0">
              <a:latin typeface="Arial" panose="020B0604020202020204" pitchFamily="34" charset="0"/>
            </a:endParaRP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E009F634-2A6D-4B05-B5B1-F6E31EADA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131128"/>
              </p:ext>
            </p:extLst>
          </p:nvPr>
        </p:nvGraphicFramePr>
        <p:xfrm>
          <a:off x="467544" y="955496"/>
          <a:ext cx="8208912" cy="466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3665">
                  <a:extLst>
                    <a:ext uri="{9D8B030D-6E8A-4147-A177-3AD203B41FA5}">
                      <a16:colId xmlns:a16="http://schemas.microsoft.com/office/drawing/2014/main" val="437192697"/>
                    </a:ext>
                  </a:extLst>
                </a:gridCol>
                <a:gridCol w="2554687">
                  <a:extLst>
                    <a:ext uri="{9D8B030D-6E8A-4147-A177-3AD203B41FA5}">
                      <a16:colId xmlns:a16="http://schemas.microsoft.com/office/drawing/2014/main" val="2705324083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val="3812586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VERSORGUNG/</a:t>
                      </a:r>
                    </a:p>
                    <a:p>
                      <a:pPr marL="0" algn="l" defTabSz="914400" rtl="0" eaLnBrk="1" latinLnBrk="0" hangingPunct="1"/>
                      <a:r>
                        <a:rPr lang="de-AT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Einsatz-unterstützung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Maßnahmen und Einrichtungen der Versorgung wie z. B. Verpflegung, Betriebsmittel, Instandhaltung, medizinische Versorgung, etc.</a:t>
                      </a:r>
                      <a:br>
                        <a:rPr lang="de-AT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br>
                        <a:rPr lang="de-AT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AT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(z.B. Versorgung im Bedarfsfall bei der Einsatzleitung anfordern)</a:t>
                      </a:r>
                      <a:endParaRPr lang="de-AT" sz="24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50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2400" b="1" dirty="0"/>
                        <a:t>V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000" b="1" dirty="0"/>
                        <a:t>VERBINDUNG/</a:t>
                      </a:r>
                    </a:p>
                    <a:p>
                      <a:r>
                        <a:rPr lang="de-AT" sz="2000" b="1" dirty="0"/>
                        <a:t>Führungs-unterstützung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/>
                        <a:t>Wo ist die </a:t>
                      </a:r>
                      <a:r>
                        <a:rPr lang="de-AT" sz="2400" dirty="0">
                          <a:solidFill>
                            <a:srgbClr val="FF0000"/>
                          </a:solidFill>
                        </a:rPr>
                        <a:t>Einsatzleitung</a:t>
                      </a:r>
                      <a:r>
                        <a:rPr lang="de-AT" sz="2400" dirty="0"/>
                        <a:t> (</a:t>
                      </a:r>
                      <a:r>
                        <a:rPr lang="de-AT" sz="2400" dirty="0">
                          <a:solidFill>
                            <a:srgbClr val="FF0000"/>
                          </a:solidFill>
                        </a:rPr>
                        <a:t>Fahrzeug</a:t>
                      </a:r>
                      <a:r>
                        <a:rPr lang="de-AT" sz="2400" dirty="0"/>
                        <a:t>, </a:t>
                      </a:r>
                      <a:r>
                        <a:rPr lang="de-AT" sz="2400" dirty="0">
                          <a:solidFill>
                            <a:srgbClr val="FF0000"/>
                          </a:solidFill>
                        </a:rPr>
                        <a:t>Ort</a:t>
                      </a:r>
                      <a:r>
                        <a:rPr lang="de-AT" sz="2400" dirty="0"/>
                        <a:t>)?</a:t>
                      </a:r>
                    </a:p>
                    <a:p>
                      <a:r>
                        <a:rPr lang="de-AT" sz="2400" dirty="0"/>
                        <a:t>Nachrichtenverbindung?</a:t>
                      </a:r>
                      <a:br>
                        <a:rPr lang="de-AT" sz="2400" dirty="0"/>
                      </a:br>
                      <a:r>
                        <a:rPr lang="de-AT" sz="2400" dirty="0"/>
                        <a:t>(</a:t>
                      </a:r>
                      <a:r>
                        <a:rPr lang="de-AT" sz="2400" dirty="0">
                          <a:solidFill>
                            <a:srgbClr val="FF0000"/>
                          </a:solidFill>
                        </a:rPr>
                        <a:t>Funk</a:t>
                      </a:r>
                      <a:r>
                        <a:rPr lang="de-AT" sz="2400" dirty="0"/>
                        <a:t>, Telefon, Erreichbarkeit, etc.)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93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AT" sz="2400" b="1" dirty="0"/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2000" b="1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b="0" dirty="0"/>
                        <a:t>„</a:t>
                      </a:r>
                      <a:r>
                        <a:rPr lang="de-AT" sz="2400" b="0" dirty="0">
                          <a:solidFill>
                            <a:srgbClr val="FF0000"/>
                          </a:solidFill>
                        </a:rPr>
                        <a:t>Wiederholen – Durchführen</a:t>
                      </a:r>
                      <a:r>
                        <a:rPr lang="de-AT" sz="2400" b="0" dirty="0"/>
                        <a:t>“</a:t>
                      </a:r>
                      <a:endParaRPr lang="de-AT" sz="2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283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170159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749</Words>
  <Application>Microsoft Office PowerPoint</Application>
  <PresentationFormat>Bildschirmpräsentation (4:3)</PresentationFormat>
  <Paragraphs>146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Kravitz Thermal</vt:lpstr>
      <vt:lpstr>Times New Roman</vt:lpstr>
      <vt:lpstr>Verdana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Amt der NÖ Landesregierung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FWSG</dc:creator>
  <cp:lastModifiedBy>Franz Bretterbauer</cp:lastModifiedBy>
  <cp:revision>20</cp:revision>
  <cp:lastPrinted>2019-02-02T13:22:30Z</cp:lastPrinted>
  <dcterms:created xsi:type="dcterms:W3CDTF">2007-07-17T09:47:22Z</dcterms:created>
  <dcterms:modified xsi:type="dcterms:W3CDTF">2020-01-21T16:58:36Z</dcterms:modified>
</cp:coreProperties>
</file>