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70" r:id="rId3"/>
    <p:sldId id="271" r:id="rId4"/>
    <p:sldId id="260" r:id="rId5"/>
    <p:sldId id="272" r:id="rId6"/>
    <p:sldId id="273" r:id="rId7"/>
  </p:sldIdLst>
  <p:sldSz cx="9144000" cy="6858000" type="screen4x3"/>
  <p:notesSz cx="7102475" cy="1023461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8655" autoAdjust="0"/>
  </p:normalViewPr>
  <p:slideViewPr>
    <p:cSldViewPr>
      <p:cViewPr varScale="1">
        <p:scale>
          <a:sx n="108" d="100"/>
          <a:sy n="108" d="100"/>
        </p:scale>
        <p:origin x="72" y="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96E155D-C4F5-463A-8DD7-3F600A76DC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47D61D-D048-4068-8F46-AC84F6A3EE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4B50BD9-2817-4464-93B6-1CC0EBA81B5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366A8BFA-AA37-4F94-A65F-421A565ECC9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0925"/>
            <a:ext cx="568261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8C59ED4F-54B3-49EA-8F2D-3BD36AD0C4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212901E5-820E-4ABA-A170-F13FAE7EC8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1851"/>
            <a:ext cx="3077951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42744F-2E95-4BD0-8E02-54B15C47004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>
            <a:extLst>
              <a:ext uri="{FF2B5EF4-FFF2-40B4-BE49-F238E27FC236}">
                <a16:creationId xmlns:a16="http://schemas.microsoft.com/office/drawing/2014/main" id="{A5BCE1E5-0673-44BF-B50F-B852E4D30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izenplatzhalter 2">
            <a:extLst>
              <a:ext uri="{FF2B5EF4-FFF2-40B4-BE49-F238E27FC236}">
                <a16:creationId xmlns:a16="http://schemas.microsoft.com/office/drawing/2014/main" id="{019D8427-0BE9-4EF0-9D1D-C790A5955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/>
          </a:p>
        </p:txBody>
      </p:sp>
      <p:sp>
        <p:nvSpPr>
          <p:cNvPr id="6148" name="Foliennummernplatzhalter 3">
            <a:extLst>
              <a:ext uri="{FF2B5EF4-FFF2-40B4-BE49-F238E27FC236}">
                <a16:creationId xmlns:a16="http://schemas.microsoft.com/office/drawing/2014/main" id="{224D6176-0D67-496F-9117-462C9E205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C70E53-314A-4340-BA6A-8D92771764F0}" type="slidenum">
              <a:rPr lang="de-AT" altLang="de-DE" sz="1200"/>
              <a:pPr/>
              <a:t>3</a:t>
            </a:fld>
            <a:endParaRPr lang="de-AT" altLang="de-DE" sz="1200"/>
          </a:p>
        </p:txBody>
      </p:sp>
    </p:spTree>
    <p:extLst>
      <p:ext uri="{BB962C8B-B14F-4D97-AF65-F5344CB8AC3E}">
        <p14:creationId xmlns:p14="http://schemas.microsoft.com/office/powerpoint/2010/main" val="880008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47FC2B-0D0B-47CE-BD31-AFBD16244F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0DB5B-5B73-4CBB-BC89-2AF42E9E27BC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4333E47-86CC-4450-9182-01FBAB0A9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9C9DB8B-A284-4490-AA26-B1C856C6F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Quelle: Brandaus 5/2008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3FA04-C050-46C8-8496-DF1FB47A0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458CBB-F35A-462A-A46C-2A142C715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33525F-9080-41CE-8769-65E8403F7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401433-894D-4813-A446-E3E1077C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F55F8A-B386-4B19-BCD6-6E61A8E6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F58B-E5EB-4C08-B18D-362E46D76501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7140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F0CA3-D1CA-43F1-8642-C1561870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4C3DFF-6335-4618-BDA4-967FE04DA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0A6A64-6FF3-4F43-948F-CDDDF6E1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D5E85-4C3E-4180-BCE1-BFDC1C717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B7C11-94B5-4C04-B9B3-7EFE010B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F124-A6D1-4383-BADB-096854D4C5C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38087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B5BFBD3-3C78-4C28-B425-A2E4DB22C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A3BF2AB-1F44-4DDF-B2EF-61DED5816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4E313A-805E-4413-BAC5-704C3BBE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D73A78-F539-484A-8685-7286B11D6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C2C50F-02CA-4FC6-BE2F-64DE4A14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75D9-7B3C-4491-A7EE-1E1530BD95A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6821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4DB05-C35F-4EED-98F9-FA0A3267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9E05D-2D72-498E-BA55-C3E9CDAA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FD160E-BE49-4AE5-8B20-24FDFBFF2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4E8919-15A0-4780-98C1-BBF150C9F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6A86B2-0FE6-4FEE-B90B-A6CB71AE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2F3D-8F7D-45BF-B8BC-0C8C75F37A7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9404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E541C7-2D1A-4D02-8A05-BFAEE39CD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156104-55A4-4693-8A9C-CCA4507E7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9DE9B-BF66-46C0-96D8-11E076B9F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505CA0-3871-4128-9E03-F6AFE551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3E1B99-B8BA-4F5A-A846-6648065D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A21BE-64DE-4F65-A2E0-C8E80C195F4A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83106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F3E1F-A9EB-4041-9102-F553F149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D0E8F2-AD53-4B76-B8FD-845CB1A5E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235C9B-954A-4512-A2D4-6A08C9779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53AF7-ABC5-46AB-8DBB-BACDDC363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658118-5646-421B-AD19-F91F9A89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B5A038-78FF-4402-8B92-6214B7BA0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D09C9-B8A2-4428-8E32-485C57610B8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2328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D92DE-2817-48E2-A3E8-C20A98AC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023933-79E4-4E4B-BD78-2DCC538AA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F7E5CA-DA9E-4884-B940-EBE46BC8B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6A196C-E0B3-410B-885E-63FC599FF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2447829-91A4-48B8-A0C4-453BFF719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86CAAB-66C0-40D1-AC8A-1F67AEC4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919E32-C469-41E8-80B4-B7A835FFF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9121A3A-419C-4302-9349-27BD13AE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77F4C-85AE-4C13-AE0D-13F751E15309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2897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1A388-7579-4986-9E98-17CAA8DF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FB560E-179C-4CBA-83D8-3FA695A8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215874-EC80-4DF1-942F-E8CA36A04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FA8E34-75B4-461D-B9CE-01AFB8D4A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33605-593C-40A1-9012-5E06EC433E2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04438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7F0708-9C4A-4452-8455-66AB509F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7A6922B-72D7-4AA2-817D-186DCC214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17B513-5CA6-40AD-90B5-FCAF34A8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939E1-9913-4458-B5CA-93071F1A3D75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474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C29F6-5A33-4AA1-BCC6-01DA65B5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9DD46-816F-4325-8290-BF62C33A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542DF3-CBE6-4DA2-BBA7-16157F333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29EF8A-5ACD-44BF-B0B9-4E1FB18C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839D4C5-3637-42E4-A807-21BDDF10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BF226CD-E547-462F-BE09-8BF723822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03F6-51DB-4421-B1EE-AB62D6E2F798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6319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D8223-E041-4B93-9FD2-1D37143F3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654C76-73B4-4664-8ECF-E18F1E5F3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85DF8C-722D-4B90-AD1E-D388E3650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5801F0-78C4-443A-B21E-AD44B6F7C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E1A603-6EB4-4CC5-A807-E9534E5E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3854A5E-FA21-4C04-80FA-6002731C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1A9F2-4B89-460A-8291-FD7969BFB5AC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717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7D42F3-EE9D-4A87-9B63-5780BA611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das Titelformat zu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656AC8-34EE-4E7E-BEA6-6D13C37946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Klicken Sie, um die Formate des Vorlagentextes zu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E83455-BA8C-47C8-9073-341CFF605B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e-AT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02E739-107F-4F51-B141-BBF72BB365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AT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3412EE-5BD7-4F9C-B721-62CDC13AA7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2B4259-2430-4F77-BA2C-2A86828653ED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6778EAD-3A72-4747-9FB0-4A30756284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384550"/>
            <a:ext cx="7772400" cy="1143000"/>
          </a:xfrm>
        </p:spPr>
        <p:txBody>
          <a:bodyPr anchor="ctr"/>
          <a:lstStyle/>
          <a:p>
            <a:r>
              <a:rPr lang="de-AT" altLang="de-DE" sz="2400" b="1">
                <a:latin typeface="Verdana" panose="020B0604030504040204" pitchFamily="34" charset="0"/>
              </a:rPr>
              <a:t>Formulieren und Geben von Befehlen</a:t>
            </a:r>
            <a:endParaRPr lang="de-DE" altLang="de-DE" sz="2400" b="1">
              <a:latin typeface="Verdana" panose="020B060403050404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BFC585-93EC-4A47-BA67-C43FA1070B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60950"/>
            <a:ext cx="6400800" cy="1752600"/>
          </a:xfrm>
        </p:spPr>
        <p:txBody>
          <a:bodyPr/>
          <a:lstStyle/>
          <a:p>
            <a:r>
              <a:rPr lang="de-DE" altLang="de-DE" sz="3200" dirty="0">
                <a:latin typeface="Verdana" panose="020B0604030504040204" pitchFamily="34" charset="0"/>
              </a:rPr>
              <a:t>Beispiel BE 11</a:t>
            </a:r>
          </a:p>
        </p:txBody>
      </p:sp>
      <p:pic>
        <p:nvPicPr>
          <p:cNvPr id="12290" name="Picture 2" descr="fla_gold_70">
            <a:extLst>
              <a:ext uri="{FF2B5EF4-FFF2-40B4-BE49-F238E27FC236}">
                <a16:creationId xmlns:a16="http://schemas.microsoft.com/office/drawing/2014/main" id="{FF727E0A-C921-4B9C-A02C-A7D900262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0700"/>
            <a:ext cx="25146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1">
            <a:extLst>
              <a:ext uri="{FF2B5EF4-FFF2-40B4-BE49-F238E27FC236}">
                <a16:creationId xmlns:a16="http://schemas.microsoft.com/office/drawing/2014/main" id="{55B7C00C-C3EB-43BA-8F00-2DB16F55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1371600"/>
            <a:ext cx="91440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AT" altLang="de-DE">
              <a:latin typeface="Arial" panose="020B0604020202020204" pitchFamily="34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099" name="Rectangle 22">
            <a:extLst>
              <a:ext uri="{FF2B5EF4-FFF2-40B4-BE49-F238E27FC236}">
                <a16:creationId xmlns:a16="http://schemas.microsoft.com/office/drawing/2014/main" id="{E62AFEB5-3A8F-472B-856E-DAFDA97E2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922963"/>
            <a:ext cx="91440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DE" altLang="de-DE" sz="1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altLang="de-DE" sz="1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100" name="Rectangle 24">
            <a:extLst>
              <a:ext uri="{FF2B5EF4-FFF2-40B4-BE49-F238E27FC236}">
                <a16:creationId xmlns:a16="http://schemas.microsoft.com/office/drawing/2014/main" id="{CADA10C3-E666-4C65-9BCB-353B1DE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8913"/>
            <a:ext cx="74145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de-AT" altLang="de-DE" sz="2000" b="1" dirty="0">
                <a:latin typeface="Arial" panose="020B0604020202020204" pitchFamily="34" charset="0"/>
              </a:rPr>
              <a:t>Geben Sie der Löschgruppe 1:8 des HLF 2 den Befehl: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3F2F9D-3FD0-A77F-7424-C194E19C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73595"/>
            <a:ext cx="7920880" cy="629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extLst>
              <a:ext uri="{FF2B5EF4-FFF2-40B4-BE49-F238E27FC236}">
                <a16:creationId xmlns:a16="http://schemas.microsoft.com/office/drawing/2014/main" id="{885A03FA-4A19-478D-92D9-187F441D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15888"/>
            <a:ext cx="2743200" cy="365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de-DE" altLang="de-DE" sz="1600" b="1" i="1">
                <a:latin typeface="Arial" panose="020B0604020202020204" pitchFamily="34" charset="0"/>
              </a:rPr>
              <a:t>Lösung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009F634-2A6D-4B05-B5B1-F6E31EADA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19433"/>
              </p:ext>
            </p:extLst>
          </p:nvPr>
        </p:nvGraphicFramePr>
        <p:xfrm>
          <a:off x="468312" y="573026"/>
          <a:ext cx="8207375" cy="56088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3550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554209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039616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7012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LAGE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2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Wohnungsbrand in Dachgeschosswohnung</a:t>
                      </a:r>
                      <a:endParaRPr lang="de-AT" sz="2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ENTSCHLUSS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Brandbekämpfung mit Atemschutz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000" b="1" dirty="0"/>
                        <a:t>DURCHFÜHRUNG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u="sng" dirty="0"/>
                        <a:t>Angriffstrupp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 err="1"/>
                        <a:t>Wassertruppführer</a:t>
                      </a:r>
                      <a:r>
                        <a:rPr lang="de-DE" sz="2400" dirty="0"/>
                        <a:t> sind AS-Trupp  – Vorgehen mit 1. Löschleitung über Eingangstür und Stiegenhaus. </a:t>
                      </a:r>
                    </a:p>
                    <a:p>
                      <a:r>
                        <a:rPr lang="de-DE" sz="2400" u="sng" dirty="0" err="1"/>
                        <a:t>Wassertruppmann</a:t>
                      </a:r>
                      <a:r>
                        <a:rPr lang="de-DE" sz="2400" dirty="0"/>
                        <a:t> und </a:t>
                      </a:r>
                      <a:r>
                        <a:rPr lang="de-DE" sz="2400" u="sng" dirty="0"/>
                        <a:t>Melder</a:t>
                      </a:r>
                      <a:r>
                        <a:rPr lang="de-DE" sz="2400" dirty="0"/>
                        <a:t> errichten 1. Löschleitung für Innenangriff</a:t>
                      </a:r>
                    </a:p>
                    <a:p>
                      <a:r>
                        <a:rPr lang="de-DE" sz="2400" u="sng" dirty="0"/>
                        <a:t>Schlauchtrupp</a:t>
                      </a:r>
                      <a:r>
                        <a:rPr lang="de-DE" sz="2400" dirty="0"/>
                        <a:t> stellt Wasserversorgung vom Hydranten vor dem orangen Nachbarhaus her </a:t>
                      </a:r>
                      <a:endParaRPr lang="de-AT" sz="2400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283455"/>
                  </a:ext>
                </a:extLst>
              </a:tr>
              <a:tr h="701278">
                <a:tc>
                  <a:txBody>
                    <a:bodyPr/>
                    <a:lstStyle/>
                    <a:p>
                      <a:endParaRPr lang="de-AT" sz="4000" b="1" dirty="0"/>
                    </a:p>
                  </a:txBody>
                  <a:tcPr marL="91423" marR="91423" marT="45736" marB="45736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2000" b="1" dirty="0"/>
                    </a:p>
                  </a:txBody>
                  <a:tcPr marL="91423" marR="91423" marT="45736" marB="4573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/>
                        <a:t>„VOR“</a:t>
                      </a:r>
                    </a:p>
                  </a:txBody>
                  <a:tcPr marL="91423" marR="91423" marT="45736" marB="4573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03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98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1B4B241-5082-5B28-643C-22E7BA38F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473"/>
            <a:ext cx="9144000" cy="652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EC2AF78-57F6-4BEE-84E7-8E3ECA2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0"/>
            <a:ext cx="882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 sz="1800">
                <a:latin typeface="Arial" panose="020B0604020202020204" pitchFamily="34" charset="0"/>
                <a:cs typeface="Times New Roman" panose="02020603050405020304" pitchFamily="18" charset="0"/>
              </a:rPr>
              <a:t>Lösung: 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Befehl an die Gruppenkommandanten</a:t>
            </a:r>
            <a:endParaRPr lang="de-AT" altLang="de-DE" sz="32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15807"/>
              </p:ext>
            </p:extLst>
          </p:nvPr>
        </p:nvGraphicFramePr>
        <p:xfrm>
          <a:off x="107950" y="549275"/>
          <a:ext cx="8928100" cy="541304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2284605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5976067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554262">
                <a:tc row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4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SCHADENSLAGE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umgestürzter Traktor mit Anhänger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Traktorfahrer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unter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Anh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eingeklemmt,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Bahnschwellen droht </a:t>
                      </a:r>
                      <a:r>
                        <a:rPr kumimoji="0" lang="de-AT" alt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nachzurutschen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Dieseltank undicht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00007"/>
                  </a:ext>
                </a:extLst>
              </a:tr>
              <a:tr h="118855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EIGENE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Rettung steht uns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2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 das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14 Mitgliedern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zur Verfügung. 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03295"/>
                  </a:ext>
                </a:extLst>
              </a:tr>
              <a:tr h="45713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ALLGEMEINE LAGE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Achtung auf die eisglatte Fahrbahn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3685"/>
                  </a:ext>
                </a:extLst>
              </a:tr>
              <a:tr h="1773687">
                <a:tc>
                  <a:txBody>
                    <a:bodyPr/>
                    <a:lstStyle/>
                    <a:p>
                      <a:r>
                        <a:rPr lang="de-AT" sz="4000" b="1" dirty="0"/>
                        <a:t>E</a:t>
                      </a:r>
                    </a:p>
                  </a:txBody>
                  <a:tcPr marL="91431" marR="91431" marT="45714" marB="45714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ENTSCHLUSS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 will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eine schonende Menschenrettung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Binden des Ölaustrittes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4" marB="4571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49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06106C2-945F-41D7-9245-263CA06B5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135688"/>
            <a:ext cx="8928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de-DE" altLang="de-DE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Wiederholen – Durchführen</a:t>
            </a:r>
            <a:r>
              <a:rPr lang="de-DE" altLang="de-DE">
                <a:latin typeface="Arial" panose="020B0604020202020204" pitchFamily="34" charset="0"/>
                <a:cs typeface="Times New Roman" panose="02020603050405020304" pitchFamily="18" charset="0"/>
              </a:rPr>
              <a:t>“</a:t>
            </a:r>
            <a:endParaRPr lang="de-AT" altLang="de-DE" sz="4000"/>
          </a:p>
        </p:txBody>
      </p:sp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E9A5088E-5029-4005-AAB6-CC0432A3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640346"/>
              </p:ext>
            </p:extLst>
          </p:nvPr>
        </p:nvGraphicFramePr>
        <p:xfrm>
          <a:off x="107950" y="376238"/>
          <a:ext cx="8928100" cy="577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67428">
                  <a:extLst>
                    <a:ext uri="{9D8B030D-6E8A-4147-A177-3AD203B41FA5}">
                      <a16:colId xmlns:a16="http://schemas.microsoft.com/office/drawing/2014/main" val="437192697"/>
                    </a:ext>
                  </a:extLst>
                </a:gridCol>
                <a:gridCol w="1996602">
                  <a:extLst>
                    <a:ext uri="{9D8B030D-6E8A-4147-A177-3AD203B41FA5}">
                      <a16:colId xmlns:a16="http://schemas.microsoft.com/office/drawing/2014/main" val="2705324083"/>
                    </a:ext>
                  </a:extLst>
                </a:gridCol>
                <a:gridCol w="6264070">
                  <a:extLst>
                    <a:ext uri="{9D8B030D-6E8A-4147-A177-3AD203B41FA5}">
                      <a16:colId xmlns:a16="http://schemas.microsoft.com/office/drawing/2014/main" val="3812586568"/>
                    </a:ext>
                  </a:extLst>
                </a:gridCol>
              </a:tblGrid>
              <a:tr h="1773911">
                <a:tc rowSpan="2">
                  <a:txBody>
                    <a:bodyPr/>
                    <a:lstStyle/>
                    <a:p>
                      <a:r>
                        <a:rPr lang="de-AT" sz="4000" b="1" dirty="0"/>
                        <a:t>D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de-AT" sz="1600" b="1" dirty="0"/>
                        <a:t>DURCHFÜHRUNG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2</a:t>
                      </a:r>
                      <a:endParaRPr kumimoji="0" lang="de-AT" alt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sichert Bahnschwellen auf Anhänger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gegen Nachrutschen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führt schonende Menschenrettung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durch,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anschl.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Bergung der Fahrzeuge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sowie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Freimachen der Verkehrswege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93206"/>
                  </a:ext>
                </a:extLst>
              </a:tr>
              <a:tr h="82294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AT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HLF 1</a:t>
                      </a:r>
                      <a:r>
                        <a:rPr kumimoji="0" lang="de-AT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errichtet die Einsatzleitung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 dem Kaufhaus,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verständigt Rettung und Polizei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und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bindet den Dieselaustritt</a:t>
                      </a:r>
                      <a:endParaRPr kumimoji="0" lang="de-AT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395062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VERSORGUNG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Versorgung im Bedarfsfall an die Einsatzleitung melden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284283"/>
                  </a:ext>
                </a:extLst>
              </a:tr>
              <a:tr h="1188703">
                <a:tc>
                  <a:txBody>
                    <a:bodyPr/>
                    <a:lstStyle/>
                    <a:p>
                      <a:r>
                        <a:rPr lang="de-AT" sz="4000" b="1" dirty="0"/>
                        <a:t>V</a:t>
                      </a:r>
                    </a:p>
                  </a:txBody>
                  <a:tcPr marL="91431" marR="91431" marT="45719" marB="45719"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/>
                        <a:t>VERBINDUNG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Einsatzleitstelle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ist das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HLF 1 </a:t>
                      </a:r>
                      <a:r>
                        <a:rPr kumimoji="0" lang="de-AT" alt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 dem Kaufhaus</a:t>
                      </a:r>
                    </a:p>
                    <a:p>
                      <a:r>
                        <a:rPr lang="de-AT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Funkverbindung </a:t>
                      </a:r>
                      <a:r>
                        <a:rPr lang="de-AT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Sprechgruppe ZT-Haupt</a:t>
                      </a:r>
                    </a:p>
                  </a:txBody>
                  <a:tcPr marL="91431" marR="91431" marT="45719" marB="4571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527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03637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Bildschirmpräsentation (4:3)</PresentationFormat>
  <Paragraphs>71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Verdana</vt:lpstr>
      <vt:lpstr>Standarddesign</vt:lpstr>
      <vt:lpstr>Formulieren und Geben von Befehlen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Bretterbauer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Formulieren und Geben von Befehlen</dc:title>
  <dc:creator>Bretterbauer</dc:creator>
  <cp:lastModifiedBy>FF Stift Zwettl (N22439)</cp:lastModifiedBy>
  <cp:revision>51</cp:revision>
  <cp:lastPrinted>2019-03-09T10:03:47Z</cp:lastPrinted>
  <dcterms:created xsi:type="dcterms:W3CDTF">2003-01-31T20:12:38Z</dcterms:created>
  <dcterms:modified xsi:type="dcterms:W3CDTF">2024-01-22T09:14:12Z</dcterms:modified>
</cp:coreProperties>
</file>