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88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7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90" r:id="rId29"/>
    <p:sldId id="284" r:id="rId30"/>
    <p:sldId id="285" r:id="rId31"/>
    <p:sldId id="286" r:id="rId32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3" autoAdjust="0"/>
    <p:restoredTop sz="94599" autoAdjust="0"/>
  </p:normalViewPr>
  <p:slideViewPr>
    <p:cSldViewPr>
      <p:cViewPr varScale="1">
        <p:scale>
          <a:sx n="91" d="100"/>
          <a:sy n="91" d="100"/>
        </p:scale>
        <p:origin x="52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4757-A825-46E6-9265-DCECA3AA8EA6}" type="datetimeFigureOut">
              <a:rPr lang="de-AT" smtClean="0"/>
              <a:t>22.04.2023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039D-5973-452F-B12E-819D451C22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88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F039D-5973-452F-B12E-819D451C22CD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7108" name="Picture 4" descr="Hintergrund Foliengestal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07FE00-7DDE-47FE-B94A-1AC79DFD63FB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fld id="{B639AC8C-9C38-4659-88A4-6ECBE5C88686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800" i="1">
                <a:latin typeface="Arial" panose="020B0604020202020204" pitchFamily="34" charset="0"/>
              </a:rPr>
              <a:t>Niederösterreichischer Landesfeuerwehrverband</a:t>
            </a:r>
            <a:br>
              <a:rPr lang="de-AT" altLang="de-DE" sz="800" i="1">
                <a:latin typeface="Arial" panose="020B0604020202020204" pitchFamily="34" charset="0"/>
              </a:rPr>
            </a:br>
            <a:r>
              <a:rPr lang="de-AT" altLang="de-DE" sz="1200">
                <a:solidFill>
                  <a:srgbClr val="777777"/>
                </a:solidFill>
                <a:latin typeface="Kravitz Thermal" panose="00000400000000000000" pitchFamily="2" charset="0"/>
              </a:rPr>
              <a:t>Bezirksfeuerwehrkommando Zwettl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AB34B-B6CF-4FA5-8270-A7B1920E696F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43E3D-8C63-4C98-B75E-F8B86C04EE0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80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B4CF3-AD43-4D7D-B7F6-A646012127EE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2597-0E9B-4C70-B70E-71B05CFC8B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6306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F9761-12A5-406D-9137-D552AEC33681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9118-6F8B-4F65-8FF1-280F2DB5D39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934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E6D36-C414-49DB-BAB7-3E7E17FE67A8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FDC8-7575-4993-901E-EDD10AB79EF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739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A6469-3586-49C5-8A91-9C2452478E0A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717F-4279-4FE7-A01B-D27924F3328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2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89072-1183-439D-A8C4-9378CBBE73BD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15E62-F782-4807-81D8-1BCA7392EE2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336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CF163-2651-4F1B-B959-9F90F27B9105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F33F-3DAB-42A4-99FC-ACEB65747AD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7426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7C960-57B5-4936-BB8F-51196EE61698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6D28D-F847-4A2F-B9D5-8EDF6B08AC3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88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C4AF6-CB70-470C-8D9F-85863CD61465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4793-8E88-4E58-A4E4-9415DA058CA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0938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3C2DB-2587-42E5-89C0-36FDEA1B0125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BF27-8D80-4BC1-A467-DAF592C16ED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599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6084" name="Picture 4" descr="Hintergrund Foliengestaltu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D80A86B1-37F3-405B-9F0F-7817DF5CA30F}" type="datetime1">
              <a:rPr lang="de-AT" altLang="de-DE" smtClean="0"/>
              <a:t>22.04.2023</a:t>
            </a:fld>
            <a:endParaRPr lang="de-AT" altLang="de-DE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+mn-lt"/>
              </a:defRPr>
            </a:lvl1pPr>
          </a:lstStyle>
          <a:p>
            <a:fld id="{BBB6D6B6-C92F-4136-A678-66ABF5C5E27A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 sz="1200">
              <a:solidFill>
                <a:srgbClr val="777777"/>
              </a:solidFill>
              <a:latin typeface="Kravitz Thermal" panose="00000400000000000000" pitchFamily="2" charset="0"/>
            </a:endParaRPr>
          </a:p>
        </p:txBody>
      </p:sp>
      <p:pic>
        <p:nvPicPr>
          <p:cNvPr id="46091" name="Picture 11" descr="fla_gold_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1811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78275"/>
            <a:ext cx="7772400" cy="822325"/>
          </a:xfrm>
        </p:spPr>
        <p:txBody>
          <a:bodyPr/>
          <a:lstStyle/>
          <a:p>
            <a:r>
              <a:rPr lang="de-DE" altLang="de-DE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NÖ Feuerwehrleistungsabzeichen in Gold </a:t>
            </a:r>
            <a:br>
              <a:rPr lang="de-DE" altLang="de-DE" sz="2400" b="1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(FLA Gold)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Verdana" panose="020B0604030504040204" pitchFamily="34" charset="0"/>
              </a:rPr>
              <a:t>Disziplin: 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„Führungsverfahren“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Beispiel 12</a:t>
            </a:r>
            <a:endParaRPr lang="de-DE" altLang="de-DE" dirty="0"/>
          </a:p>
        </p:txBody>
      </p:sp>
      <p:pic>
        <p:nvPicPr>
          <p:cNvPr id="48132" name="Picture 4" descr="fla_gold_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C619D7-A10B-46DC-A63A-874A4FBAB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9AC8C-9C38-4659-88A4-6ECBE5C88686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Zur Umsetzung Ihres Entschlusses geben Sie als Einsatzleiter: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Weisung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Einsatzanforderung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mündlichen Bescheid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Einsatzsofortmeldung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Dienstanweisung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Einsatzanforderung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Einsatzbesprechung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Angriffsbefehl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Entschlussbekanntgabe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755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4213" y="2133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9241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25019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4213" y="3357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684213" y="37893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684213" y="4221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6" name="Rectangle 7"/>
          <p:cNvSpPr>
            <a:spLocks noChangeArrowheads="1"/>
          </p:cNvSpPr>
          <p:nvPr/>
        </p:nvSpPr>
        <p:spPr bwMode="auto">
          <a:xfrm>
            <a:off x="684213" y="47085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7" name="Rectangle 10"/>
          <p:cNvSpPr>
            <a:spLocks noChangeArrowheads="1"/>
          </p:cNvSpPr>
          <p:nvPr/>
        </p:nvSpPr>
        <p:spPr bwMode="auto">
          <a:xfrm>
            <a:off x="684213" y="5140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8" name="Rectangle 11"/>
          <p:cNvSpPr>
            <a:spLocks noChangeArrowheads="1"/>
          </p:cNvSpPr>
          <p:nvPr/>
        </p:nvSpPr>
        <p:spPr bwMode="auto">
          <a:xfrm>
            <a:off x="684213" y="55721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188" y="328498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592757-2C7A-4CFC-B9D1-FB240025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GRKDT 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br>
              <a:rPr lang="de-DE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  <a:b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ENTSCHLUSS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04800" y="43434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Zimmerbrand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21, keine Personen oder Tiere im Haus, Ausbreitungsgefahr auf Obergeschoß und Nachbarobjekte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Lage: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und HLF 1 mit 17 Mitgliedern, FF B-Markt und C-Dorf ausgerückt, Polizei und Rettung vor Ort.</a:t>
            </a: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Lage: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Leichter bis mäßiger Wind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04800" y="2133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304800" y="3276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81000" y="2514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381000" y="2895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381000" y="3581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81000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81000" y="60928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" y="5635625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Brandausbreitung auf Obergeschoß und Nachbarobjekte verhindern, Brandbekämpfung durchführen, Sicherstellung der Löschwasserversorgung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762BDDBA-47A7-4B0A-BE5F-9C36F97D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19063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A-Dorf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87BE739-2E29-4776-BAE2-51BC80CE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build="p" autoUpdateAnimBg="0"/>
      <p:bldP spid="13327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115888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725488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verhindert Brandausbreitung auf das Obergeschoß und Nachbarobjekte, 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Wasserentnahmestelle Überflurhydrant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18 ca. 90m entfernt. 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1 errichtet Einsatzleitung bei Haus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8, stellt Einvernehmen mit Polizei und Rettung her, errichtet Atemschutzsammelplatz bei Haus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81000" y="11064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95288" y="17732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81000" y="1411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95288" y="22050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81000" y="3621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81000" y="4002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81000" y="5830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95288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81000" y="5068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81000" y="5449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95288" y="2924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381000" y="3240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3" name="Line 11"/>
          <p:cNvSpPr>
            <a:spLocks noChangeShapeType="1"/>
          </p:cNvSpPr>
          <p:nvPr/>
        </p:nvSpPr>
        <p:spPr bwMode="auto">
          <a:xfrm>
            <a:off x="395288" y="43656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81A11A-4EB3-4564-9967-767AB2B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B39A1E04-A80D-4A80-B5E3-3A395F8D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E90E91A-3975-4BD2-B429-6E294FF6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Atemschutzsammelplatz bei Haus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5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Verpflegung und Betriebsmittel über EL im HLF 1 A-Dorf bei Haus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FE03987-4EE2-4CF2-BB48-5FA06DC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7482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ist HLF 1 A-Dorf bei Haus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8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33055086-D131-41E4-8F14-FD2C87242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82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684BA35E-772E-4FDC-9401-9C7F817AF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1521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3CA5CB9-ED21-4DE8-9C97-7B2748281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939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0A041B0-EC05-40BF-9C58-81B83F2FA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3509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5DAFB211-D409-402B-920E-823309D24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755B87E-F647-443F-AFCD-0D1D585D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409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Gruppenkommandant des HLF 2 der FF A-Dorf meldet: </a:t>
            </a:r>
          </a:p>
          <a:p>
            <a:pPr eaLnBrk="1" hangingPunct="1"/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„Trotz Lösch- und Sicherungsmaßnahmen hat das Feuer auf das 1. Obergeschoss übergegriffen.“</a:t>
            </a: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7) Sie führen eine neuerliche Lagefeststellung durch und fassen folgenden Entschluss: </a:t>
            </a: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09EE36-1732-4F32-B38D-30841012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14</a:t>
            </a:fld>
            <a:endParaRPr lang="de-AT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452563"/>
            <a:ext cx="8915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Einsatz eines Wasserwerfers 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Anforderung des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BFKDTen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zur Übergabe der 	Einsatzleitung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Kombinierter Löschangriff mit Schaum und Pulver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der inzwischen eingetroffenen FF C-Dorf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von mind. 2 Drehleitern zwecks 	Brandbekämpfung von oben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Befehl „Alle Mann zurück!“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von weiteren ATS-Trupps zur Brandbekämpfung 	des 1.	Stocks und Nebenräume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Abschnittsalarm über BAZ auslösen lassen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Großtanklöschfahrzeuge anfordern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149991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52124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5800" y="191107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5800" y="25649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292685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5800" y="40603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85800" y="442034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11188" y="289979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85800" y="557247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685800" y="334022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09600" y="433995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8313" y="188913"/>
            <a:ext cx="86407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Kreuzen Sie aus den folgenden Möglichkeiten jene 2 Maßnahmen an, die Sie als Einsatzleiter zuerst anordnen müssen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111E3D-6EDA-4AE4-8C94-725B3B9F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unmittelbar nach dem Einrücken in das Feuerwehrhaus </a:t>
            </a:r>
          </a:p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zu setzen? Führen Sie mindestens 2 Antworten an: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755650" y="45815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F33FDB2-5867-4845-B1EE-A131C2D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		Aufgabe B Technischer Einsatz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b="1" dirty="0">
              <a:cs typeface="Times New Roman" panose="02020603050405020304" pitchFamily="18" charset="0"/>
            </a:endParaRPr>
          </a:p>
          <a:p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Sie sind Mitglied der Feuerwehr „A-Stadt“ und als Zugskommandant eingeteilt.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Ihre Feuerwehr ist mit folgenden Fahrzeugen, die den Baurichtlinien des ÖBFV/NÖLFV entsprechen, ausgerüstet:</a:t>
            </a:r>
          </a:p>
          <a:p>
            <a:pPr lvl="2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1 HLF 2</a:t>
            </a:r>
          </a:p>
          <a:p>
            <a:pPr lvl="2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1 VRF</a:t>
            </a:r>
          </a:p>
          <a:p>
            <a:pPr lvl="2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1 MTF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Weiters sind in unmittelbarer Nähe weitere den </a:t>
            </a:r>
            <a:r>
              <a:rPr lang="de-DE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Baurichlinien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entsprechend ausgerüstete Einsatzfahrzeuge stationiert: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FF B – Markt: 	1 HLF 3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		1 KDOF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FF C – Dorf: 		1 HLF 1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		1 MTF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06504A-3F1C-4275-826D-86674DFA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17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465268-8BE7-43B1-A586-FC75418ED1C1}"/>
              </a:ext>
            </a:extLst>
          </p:cNvPr>
          <p:cNvSpPr txBox="1"/>
          <p:nvPr/>
        </p:nvSpPr>
        <p:spPr>
          <a:xfrm>
            <a:off x="7668344" y="2606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Am Bewerbstag werden die oben angeführten Feuerwehren durch eine Bezirksalarmzentrale um 21.55 Uhr zu einem Verkehrsunfall mit Menschenrettung in der Gartenstraße 15 alarmiert.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Als Sie im Feuerwehrhaus eintreffen sind bereits einige Mitglieder Ihrer Feuerwehr anwesend. Insgesamt treffen 17 Mitglieder aufgrund der Alarmierung ein.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Aufgrund Ihrer Funktion sind Sie bei diesem Einsatz Einsatzleiter.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Um 22.03 Uhr rückt die Feuerwehr mit allen Fahrzeugen zum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19D4F6-42A8-472E-A311-9FC69845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4624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Kreuzen Sie 3 Maßnahmen bzw. Anordnungen an, die Sie vor oder auf der Fahrt zum ca. 2,3 km entfernten Einsatzort treffen können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Festlegung der Wirk- und Sicherheitszone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Entwicklungs- und Angriffsbefehl erteilen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Bereitstellungsräume für die Reservekräfte 	festlegen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auf den Einsatz vorbereiten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Ausrückmeldung an die BAZ absetzen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Wasserrechtsbehörde verständigen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auf die Einsatzfahrzeuge zu- und 	aufteilen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Pressedienst des BFK verständigen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Einsatzsofortmeldung absetzen lassen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Verpflegung und Betriebsmittel organisieren lassen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2684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8313" y="21160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292494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337896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376949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42219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5288" y="328530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468313" y="16840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5288" y="285293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>
            <a:off x="468313" y="50435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468313" y="544616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468313" y="59325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5288" y="414908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A2D203-B44A-4A50-9986-73E0F8D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utoUpdateAnimBg="0"/>
      <p:bldP spid="21516" grpId="0" autoUpdateAnimBg="0"/>
      <p:bldP spid="21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		Aufgabe A Brandeinsatz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Sie sind Mitglied der Feuerwehr „A-Dorf“ und als Zugskommandant eingeteilt.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Ihre Feuerwehr ist mit folgenden Fahrzeugen, die den Baurichtlinien des ÖBFV/NÖLFV entsprechen, ausgerüstet: </a:t>
            </a:r>
          </a:p>
          <a:p>
            <a:pPr lvl="3" eaLnBrk="1" hangingPunct="1"/>
            <a:r>
              <a:rPr lang="de-DE" altLang="de-DE" dirty="0">
                <a:latin typeface="Arial" panose="020B0604020202020204" pitchFamily="34" charset="0"/>
              </a:rPr>
              <a:t>1 HLF 2 </a:t>
            </a:r>
          </a:p>
          <a:p>
            <a:pPr lvl="3" eaLnBrk="1" hangingPunct="1"/>
            <a:r>
              <a:rPr lang="de-DE" altLang="de-DE" dirty="0">
                <a:latin typeface="Arial" panose="020B0604020202020204" pitchFamily="34" charset="0"/>
              </a:rPr>
              <a:t>1 HLF 1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Weiters sind in unmittelbarer Nähe weitere den Baurichtlinien entsprechend ausgerüstete Einsatzfahrzeuge stationiert: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FF B – Markt: 	1 HLF 2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			1 MTF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FF C – Dorf: 		1 HLF 1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7AA98E-D832-422C-9B91-BA3A97ED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A9A4B3-E7FE-42D0-89D9-8D30C6BD61DE}"/>
              </a:ext>
            </a:extLst>
          </p:cNvPr>
          <p:cNvSpPr txBox="1"/>
          <p:nvPr/>
        </p:nvSpPr>
        <p:spPr>
          <a:xfrm>
            <a:off x="7668344" y="2606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Rectangle 10"/>
          <p:cNvSpPr>
            <a:spLocks noChangeArrowheads="1"/>
          </p:cNvSpPr>
          <p:nvPr/>
        </p:nvSpPr>
        <p:spPr bwMode="auto">
          <a:xfrm>
            <a:off x="468313" y="5372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Was ist Ihre </a:t>
            </a:r>
            <a:r>
              <a:rPr lang="de-AT" altLang="de-DE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erste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 Tätigkeit als Einsatzleiter nach dem Eintreffen am Einsatzort?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Errichten der Einsatzleitstelle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Einsatzbefehl an FF B-Markt geben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Sicherstellung der Personalien der Unfallbeteiligten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Lageführung und Einsatzdokumentation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Umleitungsmöglichkeit für den Straßenverkehr erkunden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Lagefeststellung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Umsetzung des Entschlusses und des Planes der 	Durchführung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Erkundung einer Umleitungsmöglichkeit des 	Straßenverkehrs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Formular „technische Hilfeleistung“ ausfüllen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Umsetzung der eigenen Absicht anordnen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325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17008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0608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24208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8313" y="27809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3140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468313" y="357301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5288" y="311581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468313" y="42763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45" name="Rectangle 10"/>
          <p:cNvSpPr>
            <a:spLocks noChangeArrowheads="1"/>
          </p:cNvSpPr>
          <p:nvPr/>
        </p:nvSpPr>
        <p:spPr bwMode="auto">
          <a:xfrm>
            <a:off x="468313" y="49411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923B34-E56D-4FFD-876F-0FD8123A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226377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86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u="sng" dirty="0">
                <a:latin typeface="Arial" panose="020B0604020202020204" pitchFamily="34" charset="0"/>
                <a:cs typeface="Times New Roman" panose="02020603050405020304" pitchFamily="18" charset="0"/>
              </a:rPr>
              <a:t>Sie haben folgende </a:t>
            </a:r>
            <a:r>
              <a:rPr lang="de-DE" altLang="de-DE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Lage</a:t>
            </a:r>
            <a:r>
              <a:rPr lang="de-DE" altLang="de-DE" u="sng" dirty="0">
                <a:latin typeface="Arial" panose="020B0604020202020204" pitchFamily="34" charset="0"/>
                <a:cs typeface="Times New Roman" panose="02020603050405020304" pitchFamily="18" charset="0"/>
              </a:rPr>
              <a:t> festgestellt: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Information durch BAZ: FF B-Markt und C-Dorf ausgerückt.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Verkehrsunfall mit 2 PKW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LKW konnte Auffahrunfall verhindern, kam aber von der Straße ab und droht umzustürzen, sonst unbeschädigt, Lenker unverletzt.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Polizei und Rettung vor Ort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mäßiges Verkehrsaufkommen und unübersichtliche Kuppe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Linker PKW: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 Liegt auf Dach im Straßengraben, Fahrer eingeklemmt,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Betriebsmittel fließen aus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Rechter PKW: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Fahrer: Schnittverletzungen, ansprechbar, konnte sich selbst befreien, geschockt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Betriebsmittel laufen aus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Beide PKW nicht fahrbereit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61880F-0191-49FC-B620-1A8E836C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21</a:t>
            </a:fld>
            <a:endParaRPr lang="de-AT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614488" y="121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56686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950D5F-91D3-4F93-A43E-2A12FDFF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48"/>
            <a:ext cx="9144000" cy="627090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CE12AC-E3C6-4CD7-AE5E-9B592B7A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22</a:t>
            </a:fld>
            <a:endParaRPr lang="de-AT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44450"/>
            <a:ext cx="8915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Stellen Sie fest, worin die </a:t>
            </a:r>
            <a:r>
              <a:rPr lang="de-AT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Gefahr nach Ihrer Erkundung liegt?</a:t>
            </a:r>
            <a:endParaRPr lang="de-DE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PKW droht zu explodieren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Rettung ist noch nicht vor Ort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Verletzungsrisiko der Einsatzkräfte bei der 	Menschenrettung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Zustand der eingeklemmten und verletzten Personen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Ausbreitungsgefahr durch Folgeunfälle wegen 	unübersichtlicher Straße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Verunreinigung des Kanalsystems durch austretende 	Betriebsmittel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bei der Menschenrettung durch 	Schaulustige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Rutschgefahr durch einsetzenden Regen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65150" y="89301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5150" y="13073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65150" y="17008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65150" y="23488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5150" y="27809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/>
              <a:t>		</a:t>
            </a: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563563" y="34842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98" name="Rectangle 7"/>
          <p:cNvSpPr>
            <a:spLocks noChangeArrowheads="1"/>
          </p:cNvSpPr>
          <p:nvPr/>
        </p:nvSpPr>
        <p:spPr bwMode="auto">
          <a:xfrm>
            <a:off x="541338" y="420432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99" name="Rectangle 10"/>
          <p:cNvSpPr>
            <a:spLocks noChangeArrowheads="1"/>
          </p:cNvSpPr>
          <p:nvPr/>
        </p:nvSpPr>
        <p:spPr bwMode="auto">
          <a:xfrm>
            <a:off x="539750" y="4924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/>
              <a:t>			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2784" y="270892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671019-D105-4FC3-A9DE-3867AB78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7950" y="44450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Sie entschließen sich, folgende Maßnahmen zu setzen: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der Feuerwehr 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(wozu?)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Versicherungsvertreter verständigen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Kranfirma mit der Bergung der Fahrzeuge beauftragen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Rettung/Betreuung der Personen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Einvernehmen mit der Exekutive und Rettung herstellen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Verkehrssachverständigen über BAZ alarmieren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Auffangen und Binden der Flüssigkeiten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Einsatzleitung bei Gartenstraße Nr. 14 errichten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Umleitungsmöglichkeit für den Straßenverkehr erkunden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zusätzlicher Feuerwehren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FF B-Markt (wozu?)	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FF C-Dorf (wozu?)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750" y="4762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57683" y="200337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65150" y="23488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5150" y="30689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65150" y="3429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1" name="Rectangle 21"/>
          <p:cNvSpPr>
            <a:spLocks noChangeArrowheads="1"/>
          </p:cNvSpPr>
          <p:nvPr/>
        </p:nvSpPr>
        <p:spPr bwMode="auto">
          <a:xfrm>
            <a:off x="565150" y="269969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2" name="Rectangle 23"/>
          <p:cNvSpPr>
            <a:spLocks noChangeArrowheads="1"/>
          </p:cNvSpPr>
          <p:nvPr/>
        </p:nvSpPr>
        <p:spPr bwMode="auto">
          <a:xfrm>
            <a:off x="565150" y="41490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3" name="Rectangle 28"/>
          <p:cNvSpPr>
            <a:spLocks noChangeArrowheads="1"/>
          </p:cNvSpPr>
          <p:nvPr/>
        </p:nvSpPr>
        <p:spPr bwMode="auto">
          <a:xfrm>
            <a:off x="565150" y="37890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4" name="Rectangle 30"/>
          <p:cNvSpPr>
            <a:spLocks noChangeArrowheads="1"/>
          </p:cNvSpPr>
          <p:nvPr/>
        </p:nvSpPr>
        <p:spPr bwMode="auto">
          <a:xfrm>
            <a:off x="565150" y="158162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68313" y="4048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88950" y="261176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468313" y="335699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5" name="Line 3"/>
          <p:cNvSpPr>
            <a:spLocks noChangeShapeType="1"/>
          </p:cNvSpPr>
          <p:nvPr/>
        </p:nvSpPr>
        <p:spPr bwMode="auto">
          <a:xfrm>
            <a:off x="4356100" y="76517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26" name="Line 3"/>
          <p:cNvSpPr>
            <a:spLocks noChangeShapeType="1"/>
          </p:cNvSpPr>
          <p:nvPr/>
        </p:nvSpPr>
        <p:spPr bwMode="auto">
          <a:xfrm>
            <a:off x="3132138" y="1196975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27" name="Line 3"/>
          <p:cNvSpPr>
            <a:spLocks noChangeShapeType="1"/>
          </p:cNvSpPr>
          <p:nvPr/>
        </p:nvSpPr>
        <p:spPr bwMode="auto">
          <a:xfrm>
            <a:off x="3132138" y="1557338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68313" y="232372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8" name="Rectangle 23"/>
          <p:cNvSpPr>
            <a:spLocks noChangeArrowheads="1"/>
          </p:cNvSpPr>
          <p:nvPr/>
        </p:nvSpPr>
        <p:spPr bwMode="auto">
          <a:xfrm>
            <a:off x="539750" y="45643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68313" y="371703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9" name="Line 3"/>
          <p:cNvSpPr>
            <a:spLocks noChangeShapeType="1"/>
          </p:cNvSpPr>
          <p:nvPr/>
        </p:nvSpPr>
        <p:spPr bwMode="auto">
          <a:xfrm>
            <a:off x="3743325" y="5949280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84663" y="37941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A-Stadt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836613"/>
            <a:ext cx="6011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Absichern, Brandschutz, Menschenrettung, Verletztenbetreuung, Beleuchtung, Flüssigkeiten binden</a:t>
            </a:r>
            <a:endParaRPr lang="de-DE" altLang="de-DE" sz="18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8400" y="5552405"/>
            <a:ext cx="536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Reserve</a:t>
            </a:r>
            <a:endParaRPr lang="de-DE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4AA1C0D6-53EF-4CC5-A8D6-661A7D3C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50912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F07DBB2F-E97F-4A7E-97A0-6B1A83D17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912" y="5157192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23CDD76-B981-4ECA-B2D4-68F9CE5C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797152"/>
            <a:ext cx="536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Fahrzeugbergung, Freimachen Verkehrswege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FD9659-4CA5-450E-97B2-834A23B7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utoUpdateAnimBg="0"/>
      <p:bldP spid="26636" grpId="0" autoUpdateAnimBg="0"/>
      <p:bldP spid="26659" grpId="0" autoUpdateAnimBg="0"/>
      <p:bldP spid="26635" grpId="0" autoUpdateAnimBg="0"/>
      <p:bldP spid="26660" grpId="0" autoUpdateAnimBg="0"/>
      <p:bldP spid="28676" grpId="0" autoUpdateAnimBg="0"/>
      <p:bldP spid="2" grpId="0" autoUpdateAnimBg="0"/>
      <p:bldP spid="4" grpId="0" autoUpdateAnimBg="0"/>
      <p:bldP spid="28" grpId="0" autoUpdateAnimBg="0"/>
      <p:bldP spid="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685800" y="22050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685800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28600" y="620713"/>
            <a:ext cx="85915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Zur Umsetzung Ihres Entschlusses geben Sie als Einsatzleiter: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Auftrag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Einsatzsofortmeldung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Einsatzbericht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Weisung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Einsatzmeldung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Dienstanweisung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 Einsatzgespräch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Einsatzbescheid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Einsatzbesprechung</a:t>
            </a: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685800" y="184482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685800" y="22050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684213" y="30686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685800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684213" y="393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684213" y="3505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685800" y="4348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7" name="Rectangle 19"/>
          <p:cNvSpPr>
            <a:spLocks noChangeArrowheads="1"/>
          </p:cNvSpPr>
          <p:nvPr/>
        </p:nvSpPr>
        <p:spPr bwMode="auto">
          <a:xfrm>
            <a:off x="684213" y="4779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8" name="Rectangle 20"/>
          <p:cNvSpPr>
            <a:spLocks noChangeArrowheads="1"/>
          </p:cNvSpPr>
          <p:nvPr/>
        </p:nvSpPr>
        <p:spPr bwMode="auto">
          <a:xfrm>
            <a:off x="685800" y="4348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9" name="Rectangle 21"/>
          <p:cNvSpPr>
            <a:spLocks noChangeArrowheads="1"/>
          </p:cNvSpPr>
          <p:nvPr/>
        </p:nvSpPr>
        <p:spPr bwMode="auto">
          <a:xfrm>
            <a:off x="684213" y="5648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50" name="Rectangle 25"/>
          <p:cNvSpPr>
            <a:spLocks noChangeArrowheads="1"/>
          </p:cNvSpPr>
          <p:nvPr/>
        </p:nvSpPr>
        <p:spPr bwMode="auto">
          <a:xfrm>
            <a:off x="684213" y="52165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1188" y="429309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6F9931D-79A5-4445-85EC-996CA938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304800"/>
            <a:ext cx="8915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 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 A-Stadt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2. ENTSCHLUSS: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1196752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Schadenslage: 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Verkehrsunfall mit 2 PKW, Lenker im Graben eingeklemmt, 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Lenker ansprechbar, Schnittverletzungen, geschockt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beide Fahrzeuge nicht fahrbereit, Betriebsmittel fließen aus. LKW droht umzustürzen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Lage: 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und VRF mit 17 Mitgliedern, FF B-Markt und C-Dorf ausgerückt, Polizei und Rettung vor Ort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Lage: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Einsetzende Dunkelheit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4869160"/>
            <a:ext cx="891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der Einsatzstelle, Schonende Menschenrettung, Verletztenbetreuung, Brandschutz u. Beleuchtung aufbauen, Sichern LKW, Fahrzeugbergung, Freimachen der Verkehrswege, Auffangen und Binden der Betriebsmittel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95288" y="1917477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95288" y="2349277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95288" y="3428777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81000" y="536324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95288" y="414950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95288" y="573313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7" name="Line 10"/>
          <p:cNvSpPr>
            <a:spLocks noChangeShapeType="1"/>
          </p:cNvSpPr>
          <p:nvPr/>
        </p:nvSpPr>
        <p:spPr bwMode="auto">
          <a:xfrm>
            <a:off x="395288" y="155711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8" name="Line 11"/>
          <p:cNvSpPr>
            <a:spLocks noChangeShapeType="1"/>
          </p:cNvSpPr>
          <p:nvPr/>
        </p:nvSpPr>
        <p:spPr bwMode="auto">
          <a:xfrm>
            <a:off x="395288" y="27080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78F6E5-17F7-4826-A482-EF04083A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  <p:bldP spid="286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549275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sichert Einsatzstelle ab, sichert LKW gegen Umfallen, baut Brandschutz und die Beleuchtung auf. 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VRF: führt Menschenrettung beim PKW im Graben durch und stellt Einvernehmen mit Rettung her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 errichtet Einsatzleitung bei </a:t>
            </a:r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Gartenstraße 14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betreut den geschockten Unfalllenker im rechten PKW, Binden und Auffangen der Betriebsmittel, Herstellen des Einvernehmens mit Polizei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Fahrzeugbergungen werden nach der Menschenrettung gesondert befohlen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81000" y="1524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81000" y="1828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81000" y="2209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" y="3352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81000" y="5867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81000" y="4038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1000" y="4419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81000" y="2590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1000" y="5181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81000" y="5562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84D72FD-3A89-476E-8174-F1F54A2C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3505F73-0BC0-475C-826F-A9049C50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4EDA242-A1EB-4880-ABF5-7A7D9738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 Bedarfsfalle bei der EL im MTF A-Stadt bei Gartenstraße 14 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149F30D-1B4F-4BFA-AEBC-13FE2B12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7482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ist MTF A-Stadt bei Gartenstraße 14, 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E9B787CB-6809-4FF4-9CFB-F4F7197EB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82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99F1815C-FA42-467F-A5A7-ED939F77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1521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2DFC1B99-B6D6-4361-A4E5-B288370E1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939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71396CB-7530-4846-ACFF-CEB959ACF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3509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B1A90A40-0F0A-4C39-A381-9F0D95087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373C0D-CAED-4039-9382-9D964ACE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462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981075"/>
            <a:ext cx="8915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GKDT FF B-Markt meldet Ihnen, dass sich im Staubereich ein weiterer Unfall ereignet hat. </a:t>
            </a:r>
            <a:b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Fahrzeuglenker eingeklemmt, die Fahrzeuge sind nicht fahrbereit.</a:t>
            </a:r>
          </a:p>
          <a:p>
            <a:pPr eaLnBrk="1" hangingPunct="1"/>
            <a:endParaRPr lang="de-AT" alt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de-DE" alt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führen eine neuerliche Lagefeststellung durch und fassen folgenden Entschluss:</a:t>
            </a:r>
          </a:p>
          <a:p>
            <a:pPr eaLnBrk="1" hangingPunct="1"/>
            <a:endParaRPr lang="de-DE" altLang="de-DE" sz="28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Kreuzen Sie aus den folgenden Möglichkeiten jene 2 Maßnahmen an, die Sie als Einsatzleiter zuerst anordnen müssen:</a:t>
            </a:r>
            <a:endParaRPr lang="de-AT" altLang="de-DE" sz="2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DE0DE6-CF0F-4933-BC0F-1065EE84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29</a:t>
            </a:fld>
            <a:endParaRPr lang="de-AT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260350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9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Am Bewerbstag werden alle oben angeführten Feuerwehren durch eine Bezirksalarmzentrale um 15:45 Uhr zu einem Brandeinsatz in A-Dorf, </a:t>
            </a:r>
            <a:r>
              <a:rPr lang="de-DE" altLang="de-DE" dirty="0" err="1">
                <a:latin typeface="Arial" panose="020B0604020202020204" pitchFamily="34" charset="0"/>
              </a:rPr>
              <a:t>Kremserstraße</a:t>
            </a:r>
            <a:r>
              <a:rPr lang="de-DE" altLang="de-DE" dirty="0">
                <a:latin typeface="Arial" panose="020B0604020202020204" pitchFamily="34" charset="0"/>
              </a:rPr>
              <a:t> 21 alarmiert.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Als Sie im Feuerwehrhaus eintreffen sind bereits einige Mitglieder ihrer Feuerwehr anwesend. Insgesamt treffen 17 Mitglieder aufgrund der Alarmierung ein.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Aufgrund Ihrer Funktion sind Sie bei diesem Einsatz Einsatzleiter.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Um 15:51 Uhr rückt die Feuerwehr mit allen Fahrzeugen zum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77A0C8-398F-4D7C-9B46-A280A784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1911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Straßenmeisterei verständigen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Bezirksverwaltungsbehörde umgehend verständigen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Landeschemiker anfordern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Nachgekommene FF C-Dorf mit diesem Einsatz 	beauftragen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abbrechen, Mannschaft bei den Fahrzeugen 	sammeln lassen und Informationen an diese weitergeben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Bezirksfeuerwehrkommandanten alarmieren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einer weiteren Feuerwehr mit technischer 	Ausrüstung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Abschnittsalarm auslösen lassen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Technischen Zug des KHD anfordern und Einsatz 	übergeben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Absperrbereich auf 500m erweitern</a:t>
            </a:r>
          </a:p>
          <a:p>
            <a:pPr eaLnBrk="1" hangingPunct="1"/>
            <a:endParaRPr lang="de-AT" altLang="de-D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3400" y="16840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33400" y="95500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33400" y="5445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33400" y="13407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33400" y="24208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33400" y="31962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8313" y="160364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533400" y="357301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539750" y="423887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539750" y="459923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539750" y="53564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68313" y="354786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87C065-2E1A-4B4F-875D-1ADEA3B5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unmittelbar nach dem Einrücken in das Feuerwehrhaus zu setzen? Führen Sie mindestens 2 Antworten an: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684213" y="45085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D1C07A-EB2C-431B-8EEF-68C08347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) Kreuzen Sie 3 Maßnahmen bzw. Anordnungen an, die Sie vor oder auf der Fahrt zum ca. 1,5 km entfernten Einsatzort treffen können:</a:t>
            </a:r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Absetzen der Ausrückmeldung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Anforderung von Medienvertretern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Auf ordnungsgemäße Einsatzbekleidung achten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Mannschaft auf Einsatz vorbereiten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Einsatzsofortmeldung verfassen und absetzen lassen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Einteilung der Einsatzstelle in 4 Einsatzabschnitte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Melder mit der Organisation von Betriebsmittel beauftragen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Brandursachenermittler alarmieren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Bürgermeister verständigen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Statiker anfordern</a:t>
            </a:r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412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793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174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25479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29081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328498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" y="364502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134076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5288" y="210860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457200" y="40050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457200" y="43651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50850" y="472514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78768" y="249289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0E9802-3A3D-43A5-A3DB-E6D86570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autoUpdateAnimBg="0"/>
      <p:bldP spid="51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Was ist Ihre 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Tätigkeit als Einsatzleiter nach dem Eintreffen am Einsatzort?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Beurteilung der Lage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Amtsarzt verständigen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Errichten der Einsatzleitstelle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Abschnittssachbearbeiter für Atemschutz verständigen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Brandursache ermitteln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Lagefeststellung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Wasserentnahmestellen erkunden und beurteilen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Befehl an den </a:t>
            </a:r>
            <a:r>
              <a:rPr lang="de-DE" altLang="de-DE" sz="2600" dirty="0" err="1">
                <a:latin typeface="Arial" panose="020B0604020202020204" pitchFamily="34" charset="0"/>
                <a:cs typeface="Times New Roman" panose="02020603050405020304" pitchFamily="18" charset="0"/>
              </a:rPr>
              <a:t>GKDTen</a:t>
            </a: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 HLF 2 der FF B-Markt erteilen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Erfassen des Auftrages und Befehlsüberwachung</a:t>
            </a:r>
            <a:b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durchführen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Vor- und Nachteilte der Einsatzmöglichkeiten </a:t>
            </a:r>
            <a:b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beurteilen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1969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19888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240412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7641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31962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39750" y="36282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7544" y="311581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539750" y="40050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539750" y="44371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539750" y="16097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6897853-8974-45A5-ADF1-75E815DB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2124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DCB4F7-EE06-4883-8528-F0609421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17688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5675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28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72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44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Sie haben folgende Lage festgestellt: </a:t>
            </a:r>
          </a:p>
          <a:p>
            <a:pPr eaLnBrk="1" hangingPunct="1">
              <a:spcBef>
                <a:spcPts val="600"/>
              </a:spcBef>
            </a:pPr>
            <a:endParaRPr lang="de-DE" alt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Information durch Bezirksalarmzentrale: FF B-Markt und C-Dorf ausgerückt.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Zimmerbrand im Erdgeschoss eines mehrgeschossigen Wohnhauses </a:t>
            </a:r>
            <a:r>
              <a:rPr lang="de-DE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Kremserstraße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Der Besitzer ist anwesend, laut seiner Aussage sind keine Personen oder Tiere im Haus.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Leichter bis mäßiger Wind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Polizei und Rettung anwesend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Wasserentnahmestellen: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Überflurhydrant </a:t>
            </a:r>
            <a:r>
              <a:rPr lang="de-DE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Kremserstraße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18 ca. 90m entfernt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Unterflurhydrant Wienerstraße 30 ca. 240m entfernt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Löschteich in der Wienerstraße ca. 400m entfernt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2F92EB9-2437-41EA-BD90-EDE0020C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70021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481138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1F6CD3-5B06-4379-8122-CEF73911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00"/>
            <a:ext cx="9144000" cy="66480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8C77A3-2D8E-4974-83EE-A6336E75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188913"/>
            <a:ext cx="8915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3) Stellen Sie fest, worin die 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Gefahr nach Ihrer Erkundung liegt? 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Explosionsgefahr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durch Fragen des Hausbesitzers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Brandausbreitung auf das Obergeschoß bzw. 	Nachbargebäude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Keine Ortskenntnisse im Einsatzobjekt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Brandrauchbelastung für die Umwelt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Brandausbreitung auf den Schuppen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der Einsatzkräfte durch 	Platzmangel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Gefahr für Tiere im Haus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7732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22048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6763" y="30689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35010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71525" y="39330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43651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755650" y="13954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4213" y="213285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755650" y="52292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0A4130-D937-4524-98AD-0DF625EE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44624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Sie entschließen sich folgende Maßnahmen zu setzen: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Einsatz der Feuerwehr 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(wozu?)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Verständigung eines Statikers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Einsatzleitung bei Haus </a:t>
            </a:r>
            <a:r>
              <a:rPr lang="de-DE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8 errichten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Wasserwerfer aufbauen und Außenangriff starten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Übergreifen des Brandes auf Obergeschoss bzw. 	Nachbarobjekte verhindern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Errichtung Atemschutzsammelplatz bei Haus 	</a:t>
            </a:r>
            <a:r>
              <a:rPr lang="de-DE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5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Schadstoffmessungen zur Beurteilung der Gefahr für die Nachbarn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Evakuierung Haus </a:t>
            </a:r>
            <a:r>
              <a:rPr lang="de-DE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Kremserstraße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6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Einvernehmen mit Polizei und Rettung herstellen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 weiterer Feuerwehren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B-Dorf (wozu?) 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C-Markt (wozu?)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47667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191628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347151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229728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85800" y="41323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9600" y="40466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1143000" y="1145704"/>
            <a:ext cx="7543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3708400" y="5902201"/>
            <a:ext cx="4876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68538" y="764704"/>
            <a:ext cx="6875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Brandausbreitung verhindern, Brandbekämpfung, Errichtung Atemschutzsammelplatz</a:t>
            </a: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685800" y="48440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85800" y="155274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211638" y="332656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A-Dorf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4356100" y="764456"/>
            <a:ext cx="3581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11560" y="4772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85800" y="52040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685800" y="4483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8" name="Rectangle 27"/>
          <p:cNvSpPr>
            <a:spLocks noChangeArrowheads="1"/>
          </p:cNvSpPr>
          <p:nvPr/>
        </p:nvSpPr>
        <p:spPr bwMode="auto">
          <a:xfrm>
            <a:off x="684213" y="26370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11188" y="3398491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851275" y="6011996"/>
            <a:ext cx="511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Reserve, </a:t>
            </a:r>
            <a:endParaRPr lang="de-DE" altLang="de-DE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708400" y="5589240"/>
            <a:ext cx="525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Ausbreitung verhindern, Brandbekämpfung</a:t>
            </a:r>
            <a:endParaRPr lang="de-AT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3" name="Line 15"/>
          <p:cNvSpPr>
            <a:spLocks noChangeShapeType="1"/>
          </p:cNvSpPr>
          <p:nvPr/>
        </p:nvSpPr>
        <p:spPr bwMode="auto">
          <a:xfrm>
            <a:off x="3708400" y="6309320"/>
            <a:ext cx="4876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" y="513204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461C281C-78EC-4F1E-9946-F170F91D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4482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1188" y="256490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816508-A016-46FD-8636-2AC7E85E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  <p:bldP spid="36880" grpId="0" autoUpdateAnimBg="0"/>
      <p:bldP spid="36884" grpId="0" autoUpdateAnimBg="0"/>
      <p:bldP spid="36886" grpId="0" autoUpdateAnimBg="0"/>
      <p:bldP spid="36876" grpId="0" autoUpdateAnimBg="0"/>
      <p:bldP spid="36894" grpId="0" autoUpdateAnimBg="0"/>
      <p:bldP spid="2" grpId="0" autoUpdateAnimBg="0"/>
      <p:bldP spid="36887" grpId="0" autoUpdateAnimBg="0"/>
      <p:bldP spid="32" grpId="0" autoUpdateAnimBg="0"/>
      <p:bldP spid="36875" grpId="0" autoUpdateAnimBg="0"/>
    </p:bldLst>
  </p:timing>
</p:sld>
</file>

<file path=ppt/theme/theme1.xml><?xml version="1.0" encoding="utf-8"?>
<a:theme xmlns:a="http://schemas.openxmlformats.org/drawingml/2006/main" name="1_Vorlage Power Point FLA Gold1">
  <a:themeElements>
    <a:clrScheme name="1_Vorlage Power Point FLA Gold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rlage Power Point FLA Gol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orlage Power Point FLA Gold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2011</Words>
  <Application>Microsoft Office PowerPoint</Application>
  <PresentationFormat>Bildschirmpräsentation (4:3)</PresentationFormat>
  <Paragraphs>371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Kravitz Thermal</vt:lpstr>
      <vt:lpstr>Times New Roman</vt:lpstr>
      <vt:lpstr>Verdana</vt:lpstr>
      <vt:lpstr>1_Vorlage Power Point FLA Gold1</vt:lpstr>
      <vt:lpstr>NÖ Feuerwehrleistungsabzeichen in Gold  (FLA Gold)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Bretterbauer</dc:creator>
  <cp:lastModifiedBy>Franz Bretterbauer</cp:lastModifiedBy>
  <cp:revision>147</cp:revision>
  <dcterms:created xsi:type="dcterms:W3CDTF">2003-02-18T17:33:28Z</dcterms:created>
  <dcterms:modified xsi:type="dcterms:W3CDTF">2023-04-22T07:38:43Z</dcterms:modified>
</cp:coreProperties>
</file>