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3" r:id="rId3"/>
    <p:sldId id="259" r:id="rId4"/>
    <p:sldId id="260" r:id="rId5"/>
    <p:sldId id="261" r:id="rId6"/>
    <p:sldId id="262" r:id="rId7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77777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91" autoAdjust="0"/>
    <p:restoredTop sz="94660"/>
  </p:normalViewPr>
  <p:slideViewPr>
    <p:cSldViewPr>
      <p:cViewPr varScale="1">
        <p:scale>
          <a:sx n="92" d="100"/>
          <a:sy n="92" d="100"/>
        </p:scale>
        <p:origin x="76" y="1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D6C0B3-D04D-4B2F-B786-AFB564D6550B}" type="datetimeFigureOut">
              <a:rPr lang="de-AT" smtClean="0"/>
              <a:t>19.01.2020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DF8BC42-C519-4AFC-9D51-3BF255FC38F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844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AC9B10-EC12-4BEA-A516-5ECBDF794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A4DCE-701F-47E4-86EA-16087683F61C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3937AE0-696D-4A9D-91CF-96F99FA485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9CC3812-C513-4491-8C4E-24B9A2EA4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741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37A13-BF95-4950-9B60-84A3A5A1C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80743-5CD4-4DD1-B494-734DBA736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28BE0-D025-4236-912C-41EBCCC57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C15A3-8CFD-4315-854F-4CFBE4C4900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659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47C6CB-132D-4F89-803D-8E3442B25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638B0C-842E-427A-B2B9-89C8EADEA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88C273-2B1C-4838-8C66-60628C92F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60906-5841-4C70-9134-72CF731F150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5895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E95E68-83FB-4FBF-BAE7-91ED0D4FA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7D3442-3CC2-4032-A19A-01522473D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818D3-6141-4046-968F-E74E2CD53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51437-56BC-4EB2-AD9F-63ADDF89830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0735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441D3-4715-4627-9C6A-B7B77B3A8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86EF41-0FF2-4148-9105-5F98D98D3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4650B-6588-467A-8659-D256A754F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00EEA-8DAF-4688-99C7-FD212573C9E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006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9B5B1E-2747-4D02-9264-6BEF020E6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C01B17-1358-4E34-8D25-BFB56E6E3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B4565E-166A-4E41-BA8D-22D7C84C3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D27EA-7AF0-4A67-91B9-2B10D311308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472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5C91B-6EA5-4CB4-99D6-C78601564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5598A0-A7D5-40F3-9269-8E7246384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77BCD7-7F21-42CC-B1BE-0A2DB01B4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C84B8-9BDE-4802-B9F8-E0F7FA1FE01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5194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3A11DD-9F73-4201-A0A3-3DB57232C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25993A-4DE6-4D61-BD49-ED818E9FC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1A8B59-38E6-4DE0-AC89-F2E1E0A46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806FA-8C70-4D89-BBA7-A59216350B2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0391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AE5924-ECA8-4712-8BE7-13DC4F4F3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3EDE17-7FF0-4DE5-AD54-66E80E475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652251-5136-4718-9B78-FAC8566E6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0F809-DDDC-4A57-A04F-621204789D9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3904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D00CC8-F83F-4734-B27B-EE68D0790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D74F39-6C6D-4BE8-AC7E-B4C96A662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E9FEAD-C164-4AD9-B8BD-7C55A0908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0A4AE-9FCF-4C83-ACFE-AABA6A5A523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7600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952BE-845A-4B15-858D-BB327A2DA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91382-7B05-43E7-A727-3209AA87B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34961-50E3-4198-B2F1-AA5C1A7CD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C6C33-2787-4944-B18D-2C2A398BED9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9626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CFBD8-9B0D-4098-A9A4-159ACBE61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B5253-418F-470F-8E41-5DB818A66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FB214-1CD2-4F6C-A564-43089C3DE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4CF69-1E80-4C4C-8E1E-B19FDA93FD9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3396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>
            <a:extLst>
              <a:ext uri="{FF2B5EF4-FFF2-40B4-BE49-F238E27FC236}">
                <a16:creationId xmlns:a16="http://schemas.microsoft.com/office/drawing/2014/main" id="{F0818217-36E1-415C-B3BA-9B74987F63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Arial" charset="0"/>
            </a:endParaRPr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E4623F46-0486-4B14-A050-4D273EDB57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>
              <a:latin typeface="Arial" charset="0"/>
            </a:endParaRPr>
          </a:p>
        </p:txBody>
      </p:sp>
      <p:pic>
        <p:nvPicPr>
          <p:cNvPr id="1028" name="Picture 17" descr="Hintergrund Foliengestaltung">
            <a:extLst>
              <a:ext uri="{FF2B5EF4-FFF2-40B4-BE49-F238E27FC236}">
                <a16:creationId xmlns:a16="http://schemas.microsoft.com/office/drawing/2014/main" id="{B687FE52-DB2F-4DEF-9B1A-F1C1296BE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964612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>
            <a:extLst>
              <a:ext uri="{FF2B5EF4-FFF2-40B4-BE49-F238E27FC236}">
                <a16:creationId xmlns:a16="http://schemas.microsoft.com/office/drawing/2014/main" id="{06A954E5-3789-4A7A-96C7-49B883CAD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41337292-1EEF-45A4-8FBD-BF0C17141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1334264-FB77-41C6-954B-19B3F0F23B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81750"/>
            <a:ext cx="10541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970F02-7F61-4649-B5D8-0DE7395C04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3F92C4-2A21-4C0A-899B-5EB9534CEA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647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CB764C-48F2-4556-9B02-83BD0D6F4181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43550853-C6AC-4574-BA95-2FF8BECE43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6237288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AT" sz="800" i="1">
                <a:latin typeface="Arial" charset="0"/>
              </a:rPr>
              <a:t>Niederösterreichischer Landesfeuerwehrverband</a:t>
            </a:r>
            <a:br>
              <a:rPr lang="de-AT" sz="800" i="1">
                <a:latin typeface="Arial" charset="0"/>
              </a:rPr>
            </a:br>
            <a:r>
              <a:rPr lang="de-AT" sz="1200">
                <a:solidFill>
                  <a:srgbClr val="777777"/>
                </a:solidFill>
                <a:latin typeface="Kravitz Thermal" pitchFamily="2" charset="0"/>
              </a:rPr>
              <a:t>Bezirksfeuerwehrkommando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18F1EF3-2915-49E6-B67C-22DD5E86F3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84550"/>
            <a:ext cx="7772400" cy="1171575"/>
          </a:xfrm>
        </p:spPr>
        <p:txBody>
          <a:bodyPr anchor="ctr"/>
          <a:lstStyle/>
          <a:p>
            <a:r>
              <a:rPr lang="de-AT" altLang="de-DE" sz="2400" b="1">
                <a:latin typeface="Verdana" panose="020B0604030504040204" pitchFamily="34" charset="0"/>
              </a:rPr>
              <a:t>Formulieren und Geben von Befehlen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512BDFF-37DA-4914-A73C-5897FB31C0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60950"/>
            <a:ext cx="6400800" cy="889000"/>
          </a:xfrm>
        </p:spPr>
        <p:txBody>
          <a:bodyPr/>
          <a:lstStyle/>
          <a:p>
            <a:r>
              <a:rPr lang="de-DE" altLang="de-DE" sz="3200">
                <a:latin typeface="Verdana" panose="020B0604030504040204" pitchFamily="34" charset="0"/>
              </a:rPr>
              <a:t>Beispiel BE 1</a:t>
            </a:r>
          </a:p>
        </p:txBody>
      </p:sp>
      <p:pic>
        <p:nvPicPr>
          <p:cNvPr id="10245" name="Picture 5" descr="fla_gold_70">
            <a:extLst>
              <a:ext uri="{FF2B5EF4-FFF2-40B4-BE49-F238E27FC236}">
                <a16:creationId xmlns:a16="http://schemas.microsoft.com/office/drawing/2014/main" id="{BB8BAC6B-7AD7-4B6C-9231-A2F7FCD0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6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1">
            <a:extLst>
              <a:ext uri="{FF2B5EF4-FFF2-40B4-BE49-F238E27FC236}">
                <a16:creationId xmlns:a16="http://schemas.microsoft.com/office/drawing/2014/main" id="{3B3820C8-AC66-44FB-B7FD-C70AA9C23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1371600"/>
            <a:ext cx="9144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 altLang="de-DE">
              <a:latin typeface="Arial" panose="020B0604020202020204" pitchFamily="34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A62C4223-F38C-4874-8CC1-5ED68188F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59229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DEED096F-8F4C-4A36-8E58-A097A2325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110"/>
            <a:ext cx="6334472" cy="102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AT" altLang="de-DE" sz="2000" b="1" dirty="0">
                <a:latin typeface="Arial" panose="020B0604020202020204" pitchFamily="34" charset="0"/>
              </a:rPr>
              <a:t>Geben Sie der Löschgruppe 1:8 des HLF-1 den </a:t>
            </a:r>
          </a:p>
          <a:p>
            <a:r>
              <a:rPr lang="de-AT" altLang="de-DE" sz="2000" b="1" dirty="0">
                <a:latin typeface="Arial" panose="020B0604020202020204" pitchFamily="34" charset="0"/>
              </a:rPr>
              <a:t>Befehl des Gruppenkommandanten des ersteintreffenden Fahrzeuges!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FCC0B6D-A060-467A-A166-6F348B5EF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1825721"/>
            <a:ext cx="7668344" cy="479574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96BFDF3-5809-483F-9325-FCDD55090A8C}"/>
              </a:ext>
            </a:extLst>
          </p:cNvPr>
          <p:cNvSpPr txBox="1"/>
          <p:nvPr/>
        </p:nvSpPr>
        <p:spPr>
          <a:xfrm>
            <a:off x="4211960" y="5805264"/>
            <a:ext cx="40324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Als Wasserentnahmestelle steht ein 100 m </a:t>
            </a:r>
          </a:p>
          <a:p>
            <a:r>
              <a:rPr lang="de-DE" sz="1600" dirty="0">
                <a:solidFill>
                  <a:srgbClr val="FF0000"/>
                </a:solidFill>
              </a:rPr>
              <a:t>entfernter Löschteich zur Verfügung</a:t>
            </a:r>
            <a:endParaRPr lang="de-A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4DD8ED16-1117-41E6-A2E0-87D60661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838200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1412776"/>
          <a:ext cx="8208912" cy="536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665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687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Brand einer Scheune, Brand droht auf das Wohnhaus überzugreifen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Wir schützen das Wohnhaus von der Hofseite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b="1" dirty="0"/>
                        <a:t>Schlauchtrupp</a:t>
                      </a:r>
                      <a:r>
                        <a:rPr lang="de-AT" sz="2400" dirty="0"/>
                        <a:t> und </a:t>
                      </a:r>
                      <a:r>
                        <a:rPr lang="de-AT" sz="2400" b="1" dirty="0"/>
                        <a:t>Wassertrupp</a:t>
                      </a:r>
                      <a:r>
                        <a:rPr lang="de-AT" sz="2400" dirty="0"/>
                        <a:t> stellen Saugleitung vom Löschteich her,</a:t>
                      </a:r>
                    </a:p>
                    <a:p>
                      <a:r>
                        <a:rPr lang="de-AT" sz="2400" b="1" dirty="0"/>
                        <a:t>Angriffstrupp</a:t>
                      </a:r>
                      <a:r>
                        <a:rPr lang="de-AT" sz="2400" dirty="0"/>
                        <a:t> errichtet </a:t>
                      </a:r>
                      <a:r>
                        <a:rPr lang="de-AT" sz="2400" dirty="0" err="1"/>
                        <a:t>Zubringleitung</a:t>
                      </a:r>
                      <a:r>
                        <a:rPr lang="de-AT" sz="2400" dirty="0"/>
                        <a:t> mit Verteiler beim Eingangstor und verhindert Brandausbreitung mit 1. Löschleitung von der Hofseite aus.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3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7B327E-33AE-4DDF-88C7-73799927A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" y="1288715"/>
            <a:ext cx="9144000" cy="560356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35D8609-3FCC-4F74-9C1A-E15A931C5CB4}"/>
              </a:ext>
            </a:extLst>
          </p:cNvPr>
          <p:cNvSpPr txBox="1"/>
          <p:nvPr/>
        </p:nvSpPr>
        <p:spPr>
          <a:xfrm>
            <a:off x="0" y="252861"/>
            <a:ext cx="4572000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AT" dirty="0"/>
              <a:t>Geben Sie den Befehl an die </a:t>
            </a:r>
            <a:r>
              <a:rPr lang="de-AT" dirty="0" err="1"/>
              <a:t>GRKDT‘en</a:t>
            </a:r>
            <a:endParaRPr lang="de-AT" dirty="0"/>
          </a:p>
          <a:p>
            <a:r>
              <a:rPr lang="de-AT" sz="2000" u="sng" dirty="0"/>
              <a:t>Eigene Kräfte</a:t>
            </a:r>
            <a:r>
              <a:rPr lang="de-AT" sz="2000" dirty="0"/>
              <a:t>: </a:t>
            </a:r>
            <a:r>
              <a:rPr lang="de-AT" sz="2000" b="1" dirty="0"/>
              <a:t>HLF3 1:8</a:t>
            </a:r>
            <a:r>
              <a:rPr lang="de-AT" sz="2000" dirty="0"/>
              <a:t> und </a:t>
            </a:r>
            <a:r>
              <a:rPr lang="de-AT" sz="2000" b="1" dirty="0"/>
              <a:t>MTF 1:4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663957-2384-458F-9AEF-AE66307A458C}"/>
              </a:ext>
            </a:extLst>
          </p:cNvPr>
          <p:cNvSpPr txBox="1"/>
          <p:nvPr/>
        </p:nvSpPr>
        <p:spPr>
          <a:xfrm>
            <a:off x="4551536" y="-127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solidFill>
                  <a:srgbClr val="FF0000"/>
                </a:solidFill>
              </a:rPr>
              <a:t>Hinweis: bereits durchgeführte Erstmaßnahmen (Absicherung der Verkehrswege, Brandschutz und Verletztenbetreuung</a:t>
            </a:r>
          </a:p>
        </p:txBody>
      </p:sp>
    </p:spTree>
    <p:extLst>
      <p:ext uri="{BB962C8B-B14F-4D97-AF65-F5344CB8AC3E}">
        <p14:creationId xmlns:p14="http://schemas.microsoft.com/office/powerpoint/2010/main" val="25762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AD75BDC-843B-41C9-8B62-F0F0B9508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0"/>
            <a:ext cx="882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1800" dirty="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 dirty="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83448"/>
              </p:ext>
            </p:extLst>
          </p:nvPr>
        </p:nvGraphicFramePr>
        <p:xfrm>
          <a:off x="107504" y="548680"/>
          <a:ext cx="8928992" cy="6309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95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833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2400">
                <a:tc row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Verkehrsunfall</a:t>
                      </a:r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mit 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PKW</a:t>
                      </a:r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LKW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Eingeklemmter LKW-Lenker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7917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Dieselaustritt </a:t>
                      </a:r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Diesel fließt in Regenwasserkanal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7076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Zur Rettung stehen uns ein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HLF3 </a:t>
                      </a:r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MTF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14 Mitgliedern </a:t>
                      </a:r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zur Verfügung, </a:t>
                      </a:r>
                      <a:b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Polizei </a:t>
                      </a:r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Rettung </a:t>
                      </a:r>
                      <a:r>
                        <a:rPr lang="de-A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vor Ort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7433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Achtung – </a:t>
                      </a:r>
                      <a:r>
                        <a:rPr lang="de-AT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eisglatte Fahrbahn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233680">
                <a:tc rowSpan="3"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u="sng" dirty="0"/>
                        <a:t>Ich will</a:t>
                      </a:r>
                      <a:r>
                        <a:rPr lang="de-AT" sz="2400" dirty="0"/>
                        <a:t>: Alle erforderlichen Maßnahmen zur </a:t>
                      </a:r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schonenden Menschenrettung des 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Fahrzeuglenkers </a:t>
                      </a:r>
                      <a:r>
                        <a:rPr lang="de-AT" sz="2400" dirty="0"/>
                        <a:t>und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23368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Beseitigung der Umweltgefahren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71311"/>
                  </a:ext>
                </a:extLst>
              </a:tr>
              <a:tr h="23368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Bergung der Fahrzeuge</a:t>
                      </a:r>
                      <a:r>
                        <a:rPr lang="de-AT" sz="2400" dirty="0"/>
                        <a:t> und </a:t>
                      </a:r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Freimachen der Verkehrswege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99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72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AD75BDC-843B-41C9-8B62-F0F0B9508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135687"/>
            <a:ext cx="8928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 dirty="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68927"/>
              </p:ext>
            </p:extLst>
          </p:nvPr>
        </p:nvGraphicFramePr>
        <p:xfrm>
          <a:off x="107504" y="376848"/>
          <a:ext cx="8928992" cy="5852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95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801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233680">
                <a:tc rowSpan="6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u="sng">
                          <a:solidFill>
                            <a:srgbClr val="FF0000"/>
                          </a:solidFill>
                        </a:rPr>
                        <a:t>HLF3</a:t>
                      </a:r>
                      <a:r>
                        <a:rPr lang="de-AT" sz="2400" u="none" dirty="0">
                          <a:solidFill>
                            <a:srgbClr val="FF0000"/>
                          </a:solidFill>
                        </a:rPr>
                        <a:t>: führt schonende Menschenrettung durch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23368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Bergung der Fahrzeuge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144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Freimachen der Verkehrswege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19305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u="sng" dirty="0">
                          <a:solidFill>
                            <a:srgbClr val="FF0000"/>
                          </a:solidFill>
                        </a:rPr>
                        <a:t>MTF</a:t>
                      </a:r>
                      <a:r>
                        <a:rPr lang="de-AT" sz="2400" u="none" dirty="0">
                          <a:solidFill>
                            <a:srgbClr val="FF0000"/>
                          </a:solidFill>
                        </a:rPr>
                        <a:t>: verhindert Dieselaustritt in den Regenwasserkanal</a:t>
                      </a:r>
                      <a:endParaRPr lang="de-AT" sz="240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Bindung des Dieselaustrittes,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4262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Errichten der Einsatzleitung beim Hochhausparkplatz links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314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</a:rPr>
                        <a:t>Versorgung im Bedarfsfall an die Einsatzleitung melden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Einsatzleitung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</a:rPr>
                        <a:t>ist das </a:t>
                      </a:r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MTF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</a:rPr>
                        <a:t>beim Hochhausparkplatz links,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</a:rPr>
                        <a:t>– Sprechgruppe ZT-Haupt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62920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Bildschirmpräsentation (4:3)</PresentationFormat>
  <Paragraphs>73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Kravitz Thermal</vt:lpstr>
      <vt:lpstr>Times New Roman</vt:lpstr>
      <vt:lpstr>Verdana</vt:lpstr>
      <vt:lpstr>Standarddesign</vt:lpstr>
      <vt:lpstr>Formulieren und Geben von Befehlen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Amt der NÖ Landesregierung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FWSG</dc:creator>
  <cp:lastModifiedBy>Franz Bretterbauer</cp:lastModifiedBy>
  <cp:revision>21</cp:revision>
  <cp:lastPrinted>2018-02-25T00:17:53Z</cp:lastPrinted>
  <dcterms:created xsi:type="dcterms:W3CDTF">2007-07-17T09:47:22Z</dcterms:created>
  <dcterms:modified xsi:type="dcterms:W3CDTF">2020-01-19T15:14:35Z</dcterms:modified>
</cp:coreProperties>
</file>