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68" r:id="rId3"/>
    <p:sldId id="269" r:id="rId4"/>
    <p:sldId id="260" r:id="rId5"/>
    <p:sldId id="270" r:id="rId6"/>
    <p:sldId id="271" r:id="rId7"/>
  </p:sldIdLst>
  <p:sldSz cx="9144000" cy="6858000" type="screen4x3"/>
  <p:notesSz cx="7099300" cy="10234613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91" autoAdjust="0"/>
    <p:restoredTop sz="94652" autoAdjust="0"/>
  </p:normalViewPr>
  <p:slideViewPr>
    <p:cSldViewPr>
      <p:cViewPr varScale="1">
        <p:scale>
          <a:sx n="84" d="100"/>
          <a:sy n="84" d="100"/>
        </p:scale>
        <p:origin x="72" y="1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9C13A-277B-4549-96C2-28DFBB3A1B5B}" type="datetimeFigureOut">
              <a:rPr lang="de-AT" smtClean="0"/>
              <a:t>19.01.2020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5F9DC-C945-4C6F-AA35-BBFCC21323D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6279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5F9DC-C945-4C6F-AA35-BBFCC21323D3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5823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BB5DC9-F55A-4AB4-B899-E8AEEF59F8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CC8F68E-9A71-4D28-AAE5-EBA4CD420B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787DEAA-9D38-4D84-95BF-35649CAFB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956365-4AE4-4E5F-A34D-D73A55147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42F3ECC-8DF8-42E0-94D8-FB5BA006E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6948E1-0DDD-4BEB-89AF-5AF15D88ABE4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73400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55EBCB-4594-4857-ABE0-4A4D5ADEA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AEAB629-9FA2-4D0C-849F-09D83662E9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BF05BF6-AC5B-4EF3-8D0B-0722DD8D0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39EC97C-25AD-4E92-98A4-9A4A21AB1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7387F51-8D3C-428D-8917-3A2AE3408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0478F-296C-4097-AC55-79182DE66657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400846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16C2FD1-0E3F-4321-A043-8142724866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CCBB411-D998-4866-8CF0-26AAF4822B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F4340C-9A48-4031-8848-97A163654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54CAAA9-9ECC-452B-8318-19BB7BB1F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1DF4CD-7C61-4E76-A4D6-044F86EDE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C7BAC-94E1-4EB6-9F1D-62BC091168E1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790552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3C9DF2-DC4E-4025-B505-2D7519FE9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45FB46-C51A-44C5-BB76-0C5D4053B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1F4D5F-50CC-4115-BFB9-DADC468CF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8B2D4E9-5198-45C7-A72C-096105A91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0D850C-BBA8-4B61-ACF6-ADB799C8A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00FFA-4194-4E82-9B98-CE1B009482CF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98873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D8E1F0-95DD-490C-B475-3E3BFF688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C9BF494-330D-43D4-A144-4DEAEA3D4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335CBAC-B82E-4267-A8D0-BB0E1CDF4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C0F27A9-8890-4DF6-A9F3-107C7254F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42EAB7-CE44-4746-A325-9DA7D2400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B519E-34C9-46F7-84B6-932B9A5E21F9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4146016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EED3E7-F351-4AB8-B6B1-362553184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088230D-20CF-4021-82A7-390DC7E850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268C11F-C289-4ED2-9CD5-64EA78EDC9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30335FE-8E1A-45D1-B9AE-AD5956B17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7F08AEF-AB8E-4118-8A80-B11FD0A1C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FEC2308-CB40-4716-90FE-CBE524CB8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C44A3-DE04-46A2-832F-A05D9D2691BF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977039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7590E9-C70D-438A-A42A-8BC0B4E7B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9F1A486-2773-4CC2-838E-DC49591810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1ACB912-A075-4671-9352-BD58A768F5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E5BE761-F107-4287-B40B-9D902363BB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8FDDD45-702A-4FCB-B686-D0B58C9F2A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426B7A8-52C8-4184-9E2F-EA4ED7982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EF3CD0C-E004-4988-A38F-F66B7DFDE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0DCD9E8-4F4D-427A-B494-142AF6E3E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A8B97-A4C8-4733-B512-59DA70EAE7BA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462900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B603AE-74E2-48E4-B946-01334E4AB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8DAC6E0-3476-434E-BE68-45B7B3704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847F31A-6FD3-484E-93C7-6503FB586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3D83B5C-BED6-4062-A977-ECE7C3E21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04A6B-E2C8-4D0A-A012-8EA6D5AE4460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911740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7E87F66-6019-4CB2-86A9-2A57A664F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D2ECC67-4437-4201-9ADD-99AE4C65F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7CEF932-F1BB-40A0-9E59-C7F99E6B4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4286E4-C5AE-4176-98F6-B3E6063117C4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342759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301ADE-DFE2-4413-9783-C5DCAA1CB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CF2C48F-3517-4B22-8D7F-7680F16DA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92002A5-756F-422D-9228-C1064D816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7272BC8-9DB7-4267-B6B9-99F60FBFC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250A907-8F5A-4A30-910A-6067A4024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062D591-C15F-4363-8091-5A0BC787C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D668C2-B783-432C-AC4B-786B90E60858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81187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99439E-3A4A-453D-9CD6-1700C61A9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4DB8757-66F4-427A-AC68-D8C5D63002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29C2A08-8B7D-48B5-BFAE-E89FBF484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EFD35DC-F74D-40CF-BCFF-D7612C83F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A052F41-267E-4F15-8A48-CF843CAC6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02EF51A-AFB5-4C1D-98BE-0C10ABA31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F35829-0DA7-4056-AAF2-81B656B720E0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154248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9BBEA90-562E-4CE7-86F5-52A0259EA4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Klicken Sie, um das Titelformat zu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70C93F1-5F5B-49F4-93F0-3E617B9C40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Klicken Sie, um die Formate des Vorlagentextes zu bearbeiten</a:t>
            </a:r>
          </a:p>
          <a:p>
            <a:pPr lvl="1"/>
            <a:r>
              <a:rPr lang="de-AT" altLang="de-DE"/>
              <a:t>Zweite Ebene</a:t>
            </a:r>
          </a:p>
          <a:p>
            <a:pPr lvl="2"/>
            <a:r>
              <a:rPr lang="de-AT" altLang="de-DE"/>
              <a:t>Dritte Ebene</a:t>
            </a:r>
          </a:p>
          <a:p>
            <a:pPr lvl="3"/>
            <a:r>
              <a:rPr lang="de-AT" altLang="de-DE"/>
              <a:t>Vierte Ebene</a:t>
            </a:r>
          </a:p>
          <a:p>
            <a:pPr lvl="4"/>
            <a:r>
              <a:rPr lang="de-AT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BE47F56-B047-4878-A286-FA442BEAE74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AT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8DFE828-153A-466B-B819-D7C2BA9D8F5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AT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733A626-2C31-461D-9FE1-97A7A301F62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02C0DB9-613B-43E9-AA8B-BCEDF643887B}" type="slidenum">
              <a:rPr lang="de-AT" altLang="de-DE"/>
              <a:pPr/>
              <a:t>‹Nr.›</a:t>
            </a:fld>
            <a:endParaRPr lang="de-AT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24E50B6-4BAD-4238-BE51-CFD7CA2410E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313113"/>
            <a:ext cx="7772400" cy="1143000"/>
          </a:xfrm>
        </p:spPr>
        <p:txBody>
          <a:bodyPr anchor="ctr"/>
          <a:lstStyle/>
          <a:p>
            <a:r>
              <a:rPr lang="de-AT" altLang="de-DE" sz="2400" b="1">
                <a:latin typeface="Verdana" panose="020B0604030504040204" pitchFamily="34" charset="0"/>
              </a:rPr>
              <a:t>Formulieren und Geben von Befehlen</a:t>
            </a:r>
            <a:endParaRPr lang="de-DE" altLang="de-DE" sz="2400" b="1">
              <a:latin typeface="Verdana" panose="020B060403050404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818FFCC-8D0F-4B79-9758-6C254C7EBEC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89513"/>
            <a:ext cx="6400800" cy="1752600"/>
          </a:xfrm>
        </p:spPr>
        <p:txBody>
          <a:bodyPr/>
          <a:lstStyle/>
          <a:p>
            <a:r>
              <a:rPr lang="de-DE" altLang="de-DE" sz="3200">
                <a:latin typeface="Verdana" panose="020B0604030504040204" pitchFamily="34" charset="0"/>
              </a:rPr>
              <a:t>Beispiel BE 2</a:t>
            </a:r>
          </a:p>
        </p:txBody>
      </p:sp>
      <p:pic>
        <p:nvPicPr>
          <p:cNvPr id="10245" name="Picture 5" descr="fla_gold_70">
            <a:extLst>
              <a:ext uri="{FF2B5EF4-FFF2-40B4-BE49-F238E27FC236}">
                <a16:creationId xmlns:a16="http://schemas.microsoft.com/office/drawing/2014/main" id="{1A08F3E5-B427-41E7-955B-2CA5B152EB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20700"/>
            <a:ext cx="2514600" cy="290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0351FB55-E2D7-409E-B159-E83D87BA0A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92" y="1047750"/>
            <a:ext cx="8552688" cy="5810250"/>
          </a:xfrm>
          <a:prstGeom prst="rect">
            <a:avLst/>
          </a:prstGeom>
        </p:spPr>
      </p:pic>
      <p:sp>
        <p:nvSpPr>
          <p:cNvPr id="2069" name="Rectangle 21">
            <a:extLst>
              <a:ext uri="{FF2B5EF4-FFF2-40B4-BE49-F238E27FC236}">
                <a16:creationId xmlns:a16="http://schemas.microsoft.com/office/drawing/2014/main" id="{3B3820C8-AC66-44FB-B7FD-C70AA9C23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" y="1371600"/>
            <a:ext cx="91440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AT" altLang="de-DE">
              <a:latin typeface="Arial" panose="020B0604020202020204" pitchFamily="34" charset="0"/>
            </a:endParaRPr>
          </a:p>
          <a:p>
            <a:pPr eaLnBrk="0" hangingPunct="0"/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0" hangingPunct="0"/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2070" name="Rectangle 22">
            <a:extLst>
              <a:ext uri="{FF2B5EF4-FFF2-40B4-BE49-F238E27FC236}">
                <a16:creationId xmlns:a16="http://schemas.microsoft.com/office/drawing/2014/main" id="{A62C4223-F38C-4874-8CC1-5ED68188F8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" y="5922963"/>
            <a:ext cx="914400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0" hangingPunct="0"/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2072" name="Rectangle 24">
            <a:extLst>
              <a:ext uri="{FF2B5EF4-FFF2-40B4-BE49-F238E27FC236}">
                <a16:creationId xmlns:a16="http://schemas.microsoft.com/office/drawing/2014/main" id="{DEED096F-8F4C-4A36-8E58-A097A2325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4624"/>
            <a:ext cx="6334472" cy="1020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de-AT" altLang="de-DE" sz="2000" b="1" dirty="0">
                <a:latin typeface="Arial" panose="020B0604020202020204" pitchFamily="34" charset="0"/>
              </a:rPr>
              <a:t>Geben Sie der Löschgruppe 1:8 des HLF2 den </a:t>
            </a:r>
          </a:p>
          <a:p>
            <a:r>
              <a:rPr lang="de-AT" altLang="de-DE" sz="2000" b="1" dirty="0">
                <a:latin typeface="Arial" panose="020B0604020202020204" pitchFamily="34" charset="0"/>
              </a:rPr>
              <a:t>Befehl des Gruppenkommandanten des ersteintreffenden Fahrzeuges!</a:t>
            </a:r>
          </a:p>
        </p:txBody>
      </p:sp>
      <p:sp>
        <p:nvSpPr>
          <p:cNvPr id="3" name="Sprechblase: rechteckig mit abgerundeten Ecken 2">
            <a:extLst>
              <a:ext uri="{FF2B5EF4-FFF2-40B4-BE49-F238E27FC236}">
                <a16:creationId xmlns:a16="http://schemas.microsoft.com/office/drawing/2014/main" id="{D6130804-B3DC-47ED-AC6E-F3DC247892E3}"/>
              </a:ext>
            </a:extLst>
          </p:cNvPr>
          <p:cNvSpPr/>
          <p:nvPr/>
        </p:nvSpPr>
        <p:spPr>
          <a:xfrm>
            <a:off x="1187624" y="1438363"/>
            <a:ext cx="1440160" cy="936104"/>
          </a:xfrm>
          <a:prstGeom prst="wedgeRoundRectCallout">
            <a:avLst>
              <a:gd name="adj1" fmla="val 198454"/>
              <a:gd name="adj2" fmla="val 151632"/>
              <a:gd name="adj3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2000" dirty="0"/>
              <a:t>1 Person im OG vermutet</a:t>
            </a:r>
          </a:p>
        </p:txBody>
      </p:sp>
      <p:sp>
        <p:nvSpPr>
          <p:cNvPr id="24" name="Sprechblase: rechteckig mit abgerundeten Ecken 23">
            <a:extLst>
              <a:ext uri="{FF2B5EF4-FFF2-40B4-BE49-F238E27FC236}">
                <a16:creationId xmlns:a16="http://schemas.microsoft.com/office/drawing/2014/main" id="{039083B0-B204-45A8-92D2-C789F3ABB0CC}"/>
              </a:ext>
            </a:extLst>
          </p:cNvPr>
          <p:cNvSpPr/>
          <p:nvPr/>
        </p:nvSpPr>
        <p:spPr>
          <a:xfrm>
            <a:off x="6066343" y="1174578"/>
            <a:ext cx="2374032" cy="731837"/>
          </a:xfrm>
          <a:prstGeom prst="wedgeRoundRectCallout">
            <a:avLst>
              <a:gd name="adj1" fmla="val -89825"/>
              <a:gd name="adj2" fmla="val 242828"/>
              <a:gd name="adj3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2000" dirty="0"/>
              <a:t>Angriffsweg über das Fenster</a:t>
            </a:r>
          </a:p>
        </p:txBody>
      </p:sp>
      <p:sp>
        <p:nvSpPr>
          <p:cNvPr id="25" name="Sprechblase: rechteckig mit abgerundeten Ecken 24">
            <a:extLst>
              <a:ext uri="{FF2B5EF4-FFF2-40B4-BE49-F238E27FC236}">
                <a16:creationId xmlns:a16="http://schemas.microsoft.com/office/drawing/2014/main" id="{45A27DDC-8415-4D9D-8EEA-BDCA68F7C3D7}"/>
              </a:ext>
            </a:extLst>
          </p:cNvPr>
          <p:cNvSpPr/>
          <p:nvPr/>
        </p:nvSpPr>
        <p:spPr>
          <a:xfrm>
            <a:off x="6066343" y="5793582"/>
            <a:ext cx="2124707" cy="731837"/>
          </a:xfrm>
          <a:prstGeom prst="wedgeRoundRectCallout">
            <a:avLst>
              <a:gd name="adj1" fmla="val 80370"/>
              <a:gd name="adj2" fmla="val -112839"/>
              <a:gd name="adj3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800" dirty="0"/>
              <a:t>Überflurhydrant 50 m entfernt</a:t>
            </a:r>
          </a:p>
        </p:txBody>
      </p:sp>
    </p:spTree>
    <p:extLst>
      <p:ext uri="{BB962C8B-B14F-4D97-AF65-F5344CB8AC3E}">
        <p14:creationId xmlns:p14="http://schemas.microsoft.com/office/powerpoint/2010/main" val="279805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>
            <a:extLst>
              <a:ext uri="{FF2B5EF4-FFF2-40B4-BE49-F238E27FC236}">
                <a16:creationId xmlns:a16="http://schemas.microsoft.com/office/drawing/2014/main" id="{4DD8ED16-1117-41E6-A2E0-87D606617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16632"/>
            <a:ext cx="2743200" cy="365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r>
              <a:rPr lang="de-DE" altLang="de-DE" sz="1600" b="1" i="1">
                <a:latin typeface="Arial" panose="020B0604020202020204" pitchFamily="34" charset="0"/>
              </a:rPr>
              <a:t>Lösung</a:t>
            </a: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E009F634-2A6D-4B05-B5B1-F6E31EADA4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312343"/>
              </p:ext>
            </p:extLst>
          </p:nvPr>
        </p:nvGraphicFramePr>
        <p:xfrm>
          <a:off x="0" y="404664"/>
          <a:ext cx="9144000" cy="6492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3569">
                  <a:extLst>
                    <a:ext uri="{9D8B030D-6E8A-4147-A177-3AD203B41FA5}">
                      <a16:colId xmlns:a16="http://schemas.microsoft.com/office/drawing/2014/main" val="437192697"/>
                    </a:ext>
                  </a:extLst>
                </a:gridCol>
                <a:gridCol w="2845695">
                  <a:extLst>
                    <a:ext uri="{9D8B030D-6E8A-4147-A177-3AD203B41FA5}">
                      <a16:colId xmlns:a16="http://schemas.microsoft.com/office/drawing/2014/main" val="2705324083"/>
                    </a:ext>
                  </a:extLst>
                </a:gridCol>
                <a:gridCol w="5614736">
                  <a:extLst>
                    <a:ext uri="{9D8B030D-6E8A-4147-A177-3AD203B41FA5}">
                      <a16:colId xmlns:a16="http://schemas.microsoft.com/office/drawing/2014/main" val="38125865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AT" sz="4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</a:p>
                  </a:txBody>
                  <a:tcPr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A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LAGE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AT" sz="2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Küchenbrand im Erdgeschoß, Brand droht ins Obergeschoß überzugreifen, wo eine Person vermutet wird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50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sz="4000" b="1" dirty="0"/>
                        <a:t>E</a:t>
                      </a:r>
                    </a:p>
                  </a:txBody>
                  <a:tcPr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2000" b="1" dirty="0"/>
                        <a:t>ENTSCHLUSS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2400" dirty="0"/>
                        <a:t>Wir gehen zur Menschenrettung über das Fenster im Obergeschoß vor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093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sz="4000" b="1" dirty="0"/>
                        <a:t>D</a:t>
                      </a:r>
                    </a:p>
                  </a:txBody>
                  <a:tcPr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2000" b="1" dirty="0"/>
                        <a:t>DURCHFÜHRUNG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2200" b="1" dirty="0"/>
                        <a:t>Angriffstrupp </a:t>
                      </a:r>
                      <a:r>
                        <a:rPr lang="de-AT" sz="2200" b="0" u="none" dirty="0"/>
                        <a:t>und</a:t>
                      </a:r>
                      <a:r>
                        <a:rPr lang="de-AT" sz="2200" b="1" dirty="0"/>
                        <a:t> </a:t>
                      </a:r>
                      <a:r>
                        <a:rPr lang="de-AT" sz="2200" b="1" dirty="0" err="1"/>
                        <a:t>Wassertruppführer</a:t>
                      </a:r>
                      <a:r>
                        <a:rPr lang="de-AT" sz="2200" b="1" dirty="0"/>
                        <a:t> sind </a:t>
                      </a:r>
                      <a:r>
                        <a:rPr lang="de-AT" sz="2200" b="0" dirty="0"/>
                        <a:t>Atemschutz-Trupp.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de-AT" sz="2200" b="0" dirty="0"/>
                        <a:t>Vorgehen mit 1. C-Löschleitung zur Personensuche ins OG über Leiter mit Tragetuch und Feuerwehraxt.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de-AT" sz="2200" b="1" dirty="0"/>
                        <a:t>WTM</a:t>
                      </a:r>
                      <a:r>
                        <a:rPr lang="de-AT" sz="2200" b="0" dirty="0"/>
                        <a:t>, </a:t>
                      </a:r>
                      <a:r>
                        <a:rPr lang="de-AT" sz="2200" b="1" dirty="0"/>
                        <a:t>Schlauchtrupp</a:t>
                      </a:r>
                      <a:r>
                        <a:rPr lang="de-AT" sz="2200" dirty="0"/>
                        <a:t> und </a:t>
                      </a:r>
                      <a:r>
                        <a:rPr lang="de-AT" sz="2200" b="1" dirty="0"/>
                        <a:t>Melder </a:t>
                      </a:r>
                      <a:r>
                        <a:rPr lang="de-AT" sz="2200" dirty="0"/>
                        <a:t>bringen Schiebleiter beim 3. Fenster in Stellung und bereiten 1. C-Löschleitung vor,</a:t>
                      </a:r>
                    </a:p>
                    <a:p>
                      <a:r>
                        <a:rPr lang="de-AT" sz="2200" dirty="0"/>
                        <a:t>Anschließend stellen </a:t>
                      </a:r>
                      <a:r>
                        <a:rPr lang="de-AT" sz="2200" b="1" dirty="0"/>
                        <a:t>MA</a:t>
                      </a:r>
                      <a:r>
                        <a:rPr lang="de-AT" sz="2200" dirty="0"/>
                        <a:t> und </a:t>
                      </a:r>
                      <a:r>
                        <a:rPr lang="de-AT" sz="2200" b="1" dirty="0"/>
                        <a:t>ME </a:t>
                      </a:r>
                      <a:r>
                        <a:rPr lang="de-AT" sz="2200" dirty="0"/>
                        <a:t>die Löschwasserversorgung vom Hydranten (50 m rechts) her. 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283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AT" sz="4000" b="1" dirty="0"/>
                    </a:p>
                  </a:txBody>
                  <a:tcPr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AT" sz="2000" b="1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2400" dirty="0"/>
                        <a:t>„VOR“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803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538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06" name="Picture 62" descr="P3181554">
            <a:extLst>
              <a:ext uri="{FF2B5EF4-FFF2-40B4-BE49-F238E27FC236}">
                <a16:creationId xmlns:a16="http://schemas.microsoft.com/office/drawing/2014/main" id="{DADC5A4F-1C54-48FD-A799-8424F8C5E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900113"/>
            <a:ext cx="7918450" cy="595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08" name="AutoShape 64">
            <a:extLst>
              <a:ext uri="{FF2B5EF4-FFF2-40B4-BE49-F238E27FC236}">
                <a16:creationId xmlns:a16="http://schemas.microsoft.com/office/drawing/2014/main" id="{FD7548A1-D633-4F82-B9C8-8BB57D378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5516563"/>
            <a:ext cx="1919288" cy="730250"/>
          </a:xfrm>
          <a:prstGeom prst="wedgeRoundRectCallout">
            <a:avLst>
              <a:gd name="adj1" fmla="val 4921"/>
              <a:gd name="adj2" fmla="val -222176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de-DE" altLang="de-DE" sz="1200" b="1">
                <a:solidFill>
                  <a:srgbClr val="FF0000"/>
                </a:solidFill>
                <a:latin typeface="Arial" panose="020B0604020202020204" pitchFamily="34" charset="0"/>
              </a:rPr>
              <a:t>Dann ist der Lenker aus dem Fahrzeug zu befreien</a:t>
            </a:r>
          </a:p>
        </p:txBody>
      </p:sp>
      <p:sp>
        <p:nvSpPr>
          <p:cNvPr id="6209" name="AutoShape 65">
            <a:extLst>
              <a:ext uri="{FF2B5EF4-FFF2-40B4-BE49-F238E27FC236}">
                <a16:creationId xmlns:a16="http://schemas.microsoft.com/office/drawing/2014/main" id="{8A5C0821-EBEE-4F40-9688-E07D0436E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7213" y="1836738"/>
            <a:ext cx="2103437" cy="730250"/>
          </a:xfrm>
          <a:prstGeom prst="wedgeRoundRectCallout">
            <a:avLst>
              <a:gd name="adj1" fmla="val -44491"/>
              <a:gd name="adj2" fmla="val 214347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de-DE" altLang="de-DE" sz="1200" b="1">
                <a:solidFill>
                  <a:srgbClr val="FF0000"/>
                </a:solidFill>
                <a:latin typeface="Arial" panose="020B0604020202020204" pitchFamily="34" charset="0"/>
              </a:rPr>
              <a:t>Zur Menschenrettung erst die Baumkrone entfernen</a:t>
            </a:r>
          </a:p>
        </p:txBody>
      </p:sp>
      <p:sp>
        <p:nvSpPr>
          <p:cNvPr id="6210" name="AutoShape 66">
            <a:extLst>
              <a:ext uri="{FF2B5EF4-FFF2-40B4-BE49-F238E27FC236}">
                <a16:creationId xmlns:a16="http://schemas.microsoft.com/office/drawing/2014/main" id="{9E0C5040-45AE-4C84-980B-B58D6EBC64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563" y="2492375"/>
            <a:ext cx="1543050" cy="365125"/>
          </a:xfrm>
          <a:prstGeom prst="wedgeRoundRectCallout">
            <a:avLst>
              <a:gd name="adj1" fmla="val -62347"/>
              <a:gd name="adj2" fmla="val 201741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de-DE" altLang="de-DE" sz="1200" b="1">
                <a:solidFill>
                  <a:srgbClr val="FF0000"/>
                </a:solidFill>
                <a:latin typeface="Arial" panose="020B0604020202020204" pitchFamily="34" charset="0"/>
              </a:rPr>
              <a:t>Sprechgruppe…</a:t>
            </a:r>
          </a:p>
        </p:txBody>
      </p:sp>
      <p:sp>
        <p:nvSpPr>
          <p:cNvPr id="6212" name="Text Box 68">
            <a:extLst>
              <a:ext uri="{FF2B5EF4-FFF2-40B4-BE49-F238E27FC236}">
                <a16:creationId xmlns:a16="http://schemas.microsoft.com/office/drawing/2014/main" id="{FC051A44-B997-484D-8145-C00E3659C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276600"/>
            <a:ext cx="457200" cy="27305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de-DE" altLang="de-DE" sz="1200" b="1"/>
              <a:t>EL</a:t>
            </a:r>
          </a:p>
        </p:txBody>
      </p:sp>
      <p:sp>
        <p:nvSpPr>
          <p:cNvPr id="6213" name="Line 69">
            <a:extLst>
              <a:ext uri="{FF2B5EF4-FFF2-40B4-BE49-F238E27FC236}">
                <a16:creationId xmlns:a16="http://schemas.microsoft.com/office/drawing/2014/main" id="{345D8CCA-8521-4F82-8931-61882BA33241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459163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grpSp>
        <p:nvGrpSpPr>
          <p:cNvPr id="6214" name="Group 70">
            <a:extLst>
              <a:ext uri="{FF2B5EF4-FFF2-40B4-BE49-F238E27FC236}">
                <a16:creationId xmlns:a16="http://schemas.microsoft.com/office/drawing/2014/main" id="{F6F3D294-03A5-4281-889A-53B6B4C41443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3276600"/>
            <a:ext cx="90488" cy="457200"/>
            <a:chOff x="1104" y="1104"/>
            <a:chExt cx="144" cy="432"/>
          </a:xfrm>
        </p:grpSpPr>
        <p:sp>
          <p:nvSpPr>
            <p:cNvPr id="6215" name="Line 71">
              <a:extLst>
                <a:ext uri="{FF2B5EF4-FFF2-40B4-BE49-F238E27FC236}">
                  <a16:creationId xmlns:a16="http://schemas.microsoft.com/office/drawing/2014/main" id="{BAB11A59-E96F-4108-8CDA-C690C3228A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04" y="1104"/>
              <a:ext cx="144" cy="264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6216" name="Line 72">
              <a:extLst>
                <a:ext uri="{FF2B5EF4-FFF2-40B4-BE49-F238E27FC236}">
                  <a16:creationId xmlns:a16="http://schemas.microsoft.com/office/drawing/2014/main" id="{9BAF9EA0-7B75-4FE7-BBDD-5A458B5340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04" y="1296"/>
              <a:ext cx="120" cy="72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6217" name="Line 73">
              <a:extLst>
                <a:ext uri="{FF2B5EF4-FFF2-40B4-BE49-F238E27FC236}">
                  <a16:creationId xmlns:a16="http://schemas.microsoft.com/office/drawing/2014/main" id="{499871D9-E573-4A07-9EC1-1E9FD5D5C2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04" y="1296"/>
              <a:ext cx="120" cy="240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</p:grpSp>
      <p:grpSp>
        <p:nvGrpSpPr>
          <p:cNvPr id="6218" name="Group 74">
            <a:extLst>
              <a:ext uri="{FF2B5EF4-FFF2-40B4-BE49-F238E27FC236}">
                <a16:creationId xmlns:a16="http://schemas.microsoft.com/office/drawing/2014/main" id="{1465DB8B-B177-4F0D-9FEB-6B6D96976D5E}"/>
              </a:ext>
            </a:extLst>
          </p:cNvPr>
          <p:cNvGrpSpPr>
            <a:grpSpLocks/>
          </p:cNvGrpSpPr>
          <p:nvPr/>
        </p:nvGrpSpPr>
        <p:grpSpPr bwMode="auto">
          <a:xfrm>
            <a:off x="1395413" y="2636838"/>
            <a:ext cx="90487" cy="547687"/>
            <a:chOff x="1104" y="1104"/>
            <a:chExt cx="144" cy="432"/>
          </a:xfrm>
        </p:grpSpPr>
        <p:sp>
          <p:nvSpPr>
            <p:cNvPr id="6219" name="Line 75">
              <a:extLst>
                <a:ext uri="{FF2B5EF4-FFF2-40B4-BE49-F238E27FC236}">
                  <a16:creationId xmlns:a16="http://schemas.microsoft.com/office/drawing/2014/main" id="{22231DD7-C839-4A1A-828E-F10F837756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04" y="1104"/>
              <a:ext cx="144" cy="264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6220" name="Line 76">
              <a:extLst>
                <a:ext uri="{FF2B5EF4-FFF2-40B4-BE49-F238E27FC236}">
                  <a16:creationId xmlns:a16="http://schemas.microsoft.com/office/drawing/2014/main" id="{06DD4AED-087D-4040-AE20-95F69450D9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04" y="1296"/>
              <a:ext cx="120" cy="72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6221" name="Line 77">
              <a:extLst>
                <a:ext uri="{FF2B5EF4-FFF2-40B4-BE49-F238E27FC236}">
                  <a16:creationId xmlns:a16="http://schemas.microsoft.com/office/drawing/2014/main" id="{42CFB063-57C1-4EF7-886E-96BA134874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04" y="1296"/>
              <a:ext cx="120" cy="240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</p:grpSp>
      <p:sp>
        <p:nvSpPr>
          <p:cNvPr id="6222" name="Rectangle 78">
            <a:extLst>
              <a:ext uri="{FF2B5EF4-FFF2-40B4-BE49-F238E27FC236}">
                <a16:creationId xmlns:a16="http://schemas.microsoft.com/office/drawing/2014/main" id="{2176C7A6-CB08-4F57-9F84-E2CF66192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0"/>
            <a:ext cx="45720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AT" altLang="de-DE" sz="1600" b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Hinweis: bereits durchgeführte Erstmaß-nahmen: Absicherung d. Verkehrswege, Brandschutz und Verletztenbetreuung</a:t>
            </a:r>
            <a:r>
              <a:rPr lang="de-DE" altLang="de-DE" sz="1600" b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223" name="AutoShape 79">
            <a:extLst>
              <a:ext uri="{FF2B5EF4-FFF2-40B4-BE49-F238E27FC236}">
                <a16:creationId xmlns:a16="http://schemas.microsoft.com/office/drawing/2014/main" id="{FD3539FA-59D8-416E-9086-A78DEED35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4581525"/>
            <a:ext cx="1800225" cy="365125"/>
          </a:xfrm>
          <a:prstGeom prst="wedgeRoundRectCallout">
            <a:avLst>
              <a:gd name="adj1" fmla="val 62787"/>
              <a:gd name="adj2" fmla="val -185653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de-DE" altLang="de-DE" sz="1200" b="1">
                <a:solidFill>
                  <a:srgbClr val="FF0000"/>
                </a:solidFill>
                <a:latin typeface="Arial" panose="020B0604020202020204" pitchFamily="34" charset="0"/>
              </a:rPr>
              <a:t>Lenker eingeklemmt</a:t>
            </a:r>
          </a:p>
        </p:txBody>
      </p:sp>
      <p:sp>
        <p:nvSpPr>
          <p:cNvPr id="6224" name="AutoShape 80">
            <a:extLst>
              <a:ext uri="{FF2B5EF4-FFF2-40B4-BE49-F238E27FC236}">
                <a16:creationId xmlns:a16="http://schemas.microsoft.com/office/drawing/2014/main" id="{C3D1FD74-A066-42E7-BB8F-2C848FA00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981075"/>
            <a:ext cx="1543050" cy="365125"/>
          </a:xfrm>
          <a:prstGeom prst="wedgeRoundRectCallout">
            <a:avLst>
              <a:gd name="adj1" fmla="val -62347"/>
              <a:gd name="adj2" fmla="val 201741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de-DE" altLang="de-DE" sz="1200" b="1">
                <a:solidFill>
                  <a:srgbClr val="FF0000"/>
                </a:solidFill>
                <a:latin typeface="Arial" panose="020B0604020202020204" pitchFamily="34" charset="0"/>
              </a:rPr>
              <a:t>Starker Wind</a:t>
            </a:r>
          </a:p>
        </p:txBody>
      </p:sp>
      <p:sp>
        <p:nvSpPr>
          <p:cNvPr id="6225" name="Rectangle 81">
            <a:extLst>
              <a:ext uri="{FF2B5EF4-FFF2-40B4-BE49-F238E27FC236}">
                <a16:creationId xmlns:a16="http://schemas.microsoft.com/office/drawing/2014/main" id="{F2F4083C-29D5-444D-B3A3-24F30F1B5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572000" cy="8255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AT" altLang="de-DE" sz="1600" b="1" dirty="0">
                <a:latin typeface="Arial" panose="020B0604020202020204" pitchFamily="34" charset="0"/>
                <a:cs typeface="Times New Roman" panose="02020603050405020304" pitchFamily="18" charset="0"/>
              </a:rPr>
              <a:t>Geben Sie </a:t>
            </a:r>
            <a:r>
              <a:rPr lang="de-AT" altLang="de-DE" sz="1600" b="1">
                <a:latin typeface="Arial" panose="020B0604020202020204" pitchFamily="34" charset="0"/>
                <a:cs typeface="Times New Roman" panose="02020603050405020304" pitchFamily="18" charset="0"/>
              </a:rPr>
              <a:t>als Einsatzleiter </a:t>
            </a:r>
            <a:r>
              <a:rPr lang="de-AT" altLang="de-DE" sz="1600" b="1" dirty="0">
                <a:latin typeface="Arial" panose="020B0604020202020204" pitchFamily="34" charset="0"/>
                <a:cs typeface="Times New Roman" panose="02020603050405020304" pitchFamily="18" charset="0"/>
              </a:rPr>
              <a:t>den Befehl an die </a:t>
            </a:r>
            <a:r>
              <a:rPr lang="de-AT" altLang="de-DE" sz="1600" b="1" dirty="0" err="1">
                <a:latin typeface="Arial" panose="020B0604020202020204" pitchFamily="34" charset="0"/>
                <a:cs typeface="Times New Roman" panose="02020603050405020304" pitchFamily="18" charset="0"/>
              </a:rPr>
              <a:t>GRKDT‘en</a:t>
            </a:r>
            <a:r>
              <a:rPr lang="de-AT" altLang="de-DE" sz="1600" b="1" dirty="0">
                <a:latin typeface="Arial" panose="020B0604020202020204" pitchFamily="34" charset="0"/>
                <a:cs typeface="Times New Roman" panose="02020603050405020304" pitchFamily="18" charset="0"/>
              </a:rPr>
              <a:t>: Eigene Kräfte: HLF3 1:5 und KDOF mit Besatzung 1:7</a:t>
            </a:r>
            <a:r>
              <a:rPr lang="de-DE" altLang="de-DE" sz="1600" b="1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9731EDA3-A98C-43DD-92C6-EC96ABA9A4ED}"/>
              </a:ext>
            </a:extLst>
          </p:cNvPr>
          <p:cNvSpPr txBox="1"/>
          <p:nvPr/>
        </p:nvSpPr>
        <p:spPr>
          <a:xfrm>
            <a:off x="1073076" y="3452168"/>
            <a:ext cx="360040" cy="153888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de-AT" sz="1000" dirty="0">
                <a:solidFill>
                  <a:schemeClr val="bg1"/>
                </a:solidFill>
              </a:rPr>
              <a:t>HLF3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AD75BDC-843B-41C9-8B62-F0F0B9508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0"/>
            <a:ext cx="882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1800" dirty="0">
                <a:latin typeface="Arial" panose="020B0604020202020204" pitchFamily="34" charset="0"/>
                <a:cs typeface="Times New Roman" panose="02020603050405020304" pitchFamily="18" charset="0"/>
              </a:rPr>
              <a:t>Lösung: 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Befehl an die Gruppenkommandanten</a:t>
            </a:r>
            <a:endParaRPr lang="de-AT" altLang="de-DE" sz="3200" dirty="0"/>
          </a:p>
        </p:txBody>
      </p:sp>
      <p:graphicFrame>
        <p:nvGraphicFramePr>
          <p:cNvPr id="22" name="Tabelle 21">
            <a:extLst>
              <a:ext uri="{FF2B5EF4-FFF2-40B4-BE49-F238E27FC236}">
                <a16:creationId xmlns:a16="http://schemas.microsoft.com/office/drawing/2014/main" id="{E9A5088E-5029-4005-AAB6-CC0432A35C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108981"/>
              </p:ext>
            </p:extLst>
          </p:nvPr>
        </p:nvGraphicFramePr>
        <p:xfrm>
          <a:off x="107504" y="548680"/>
          <a:ext cx="8928992" cy="4974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67495">
                  <a:extLst>
                    <a:ext uri="{9D8B030D-6E8A-4147-A177-3AD203B41FA5}">
                      <a16:colId xmlns:a16="http://schemas.microsoft.com/office/drawing/2014/main" val="437192697"/>
                    </a:ext>
                  </a:extLst>
                </a:gridCol>
                <a:gridCol w="2284833">
                  <a:extLst>
                    <a:ext uri="{9D8B030D-6E8A-4147-A177-3AD203B41FA5}">
                      <a16:colId xmlns:a16="http://schemas.microsoft.com/office/drawing/2014/main" val="2705324083"/>
                    </a:ext>
                  </a:extLst>
                </a:gridCol>
                <a:gridCol w="5976664">
                  <a:extLst>
                    <a:ext uri="{9D8B030D-6E8A-4147-A177-3AD203B41FA5}">
                      <a16:colId xmlns:a16="http://schemas.microsoft.com/office/drawing/2014/main" val="3812586568"/>
                    </a:ext>
                  </a:extLst>
                </a:gridCol>
              </a:tblGrid>
              <a:tr h="609600">
                <a:tc rowSpan="3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AT" sz="4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</a:p>
                  </a:txBody>
                  <a:tcPr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AT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SCHADENSLAGE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Baum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ist auf PKW gestürzt.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Lenker 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ist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eingeklemmt</a:t>
                      </a:r>
                      <a:endParaRPr lang="de-AT" sz="24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500007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AT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EIGENE LAGE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Wir sind mit unserem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HLF3 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und dem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KDOF</a:t>
                      </a:r>
                      <a:endParaRPr kumimoji="0" lang="de-AT" alt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mit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14 Mitgliedern 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vor Ort. Auch die 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Rettung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ist bereits eingetroffen.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903295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AT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ALLGEMEINE LAGE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Achtung auf den starken Wind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53685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r>
                        <a:rPr lang="de-AT" sz="4000" b="1" dirty="0"/>
                        <a:t>E</a:t>
                      </a:r>
                    </a:p>
                  </a:txBody>
                  <a:tcPr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600" b="1" dirty="0"/>
                        <a:t>ENTSCHLUSS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de-AT" alt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will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eine schonende Menschenrettung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Entfernung des Baumes,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anschl. 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Bergung des Fahrzeuges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Freimachen der Verkehrswege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093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4729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AD75BDC-843B-41C9-8B62-F0F0B9508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6135687"/>
            <a:ext cx="89289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„</a:t>
            </a:r>
            <a:r>
              <a:rPr lang="de-DE" altLang="de-DE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Wiederholen – Durchführen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“</a:t>
            </a:r>
            <a:endParaRPr lang="de-AT" altLang="de-DE" sz="4000" dirty="0"/>
          </a:p>
        </p:txBody>
      </p:sp>
      <p:graphicFrame>
        <p:nvGraphicFramePr>
          <p:cNvPr id="22" name="Tabelle 21">
            <a:extLst>
              <a:ext uri="{FF2B5EF4-FFF2-40B4-BE49-F238E27FC236}">
                <a16:creationId xmlns:a16="http://schemas.microsoft.com/office/drawing/2014/main" id="{E9A5088E-5029-4005-AAB6-CC0432A35C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507058"/>
              </p:ext>
            </p:extLst>
          </p:nvPr>
        </p:nvGraphicFramePr>
        <p:xfrm>
          <a:off x="107504" y="376848"/>
          <a:ext cx="8928992" cy="541324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67495">
                  <a:extLst>
                    <a:ext uri="{9D8B030D-6E8A-4147-A177-3AD203B41FA5}">
                      <a16:colId xmlns:a16="http://schemas.microsoft.com/office/drawing/2014/main" val="437192697"/>
                    </a:ext>
                  </a:extLst>
                </a:gridCol>
                <a:gridCol w="1996801">
                  <a:extLst>
                    <a:ext uri="{9D8B030D-6E8A-4147-A177-3AD203B41FA5}">
                      <a16:colId xmlns:a16="http://schemas.microsoft.com/office/drawing/2014/main" val="2705324083"/>
                    </a:ext>
                  </a:extLst>
                </a:gridCol>
                <a:gridCol w="6264696">
                  <a:extLst>
                    <a:ext uri="{9D8B030D-6E8A-4147-A177-3AD203B41FA5}">
                      <a16:colId xmlns:a16="http://schemas.microsoft.com/office/drawing/2014/main" val="3812586568"/>
                    </a:ext>
                  </a:extLst>
                </a:gridCol>
              </a:tblGrid>
              <a:tr h="467360">
                <a:tc rowSpan="2">
                  <a:txBody>
                    <a:bodyPr/>
                    <a:lstStyle/>
                    <a:p>
                      <a:r>
                        <a:rPr lang="de-AT" sz="4000" b="1" dirty="0"/>
                        <a:t>D</a:t>
                      </a:r>
                    </a:p>
                  </a:txBody>
                  <a:tcPr anchor="ctr">
                    <a:solidFill>
                      <a:srgbClr val="FF9999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de-AT" sz="1600" b="1" dirty="0"/>
                        <a:t>DURCHFÜHRUNG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HLF3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führt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zuerst Entfernung des Baumes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schonende Menschenrettung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durch, anschl.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Bergung des Fahrzeuges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sowie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Freimachen der Verkehrswege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093206"/>
                  </a:ext>
                </a:extLst>
              </a:tr>
              <a:tr h="5715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de-AT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KDOF</a:t>
                      </a:r>
                      <a:r>
                        <a:rPr kumimoji="0" lang="de-AT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errichtet die Einsatzleitung bei der Kreuzung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39506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AT" sz="4000" b="1" dirty="0"/>
                        <a:t>V</a:t>
                      </a:r>
                    </a:p>
                  </a:txBody>
                  <a:tcPr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600" b="1" dirty="0"/>
                        <a:t>VERSORGUNG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Versorgung im Bedarfsfall an die Einsatzleitung melden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28428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AT" sz="4000" b="1" dirty="0"/>
                        <a:t>V</a:t>
                      </a:r>
                    </a:p>
                  </a:txBody>
                  <a:tcPr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600" b="1" dirty="0"/>
                        <a:t>VERBINDUNG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2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Einsatzleitung </a:t>
                      </a:r>
                      <a:r>
                        <a:rPr lang="de-AT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ist das </a:t>
                      </a:r>
                      <a:r>
                        <a:rPr lang="de-AT" sz="2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KDOF </a:t>
                      </a:r>
                      <a:r>
                        <a:rPr lang="de-AT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bei der Kreuzung,</a:t>
                      </a:r>
                    </a:p>
                    <a:p>
                      <a:r>
                        <a:rPr lang="de-AT" sz="2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Funkverbindung </a:t>
                      </a:r>
                      <a:r>
                        <a:rPr lang="de-AT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Sprechgruppe ZT-Haupt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527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3629204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322</Words>
  <Application>Microsoft Office PowerPoint</Application>
  <PresentationFormat>Bildschirmpräsentation (4:3)</PresentationFormat>
  <Paragraphs>82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Verdana</vt:lpstr>
      <vt:lpstr>Standarddesign</vt:lpstr>
      <vt:lpstr>Formulieren und Geben von Befehlen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Bretterbauer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Formulieren und Geben von Befehlen</dc:title>
  <dc:creator>Bretterbauer</dc:creator>
  <cp:lastModifiedBy>Franz Bretterbauer</cp:lastModifiedBy>
  <cp:revision>53</cp:revision>
  <cp:lastPrinted>2018-02-25T00:18:26Z</cp:lastPrinted>
  <dcterms:created xsi:type="dcterms:W3CDTF">2003-01-31T20:12:38Z</dcterms:created>
  <dcterms:modified xsi:type="dcterms:W3CDTF">2020-01-19T15:13:34Z</dcterms:modified>
</cp:coreProperties>
</file>