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8" r:id="rId3"/>
    <p:sldId id="269" r:id="rId4"/>
    <p:sldId id="260" r:id="rId5"/>
    <p:sldId id="270" r:id="rId6"/>
    <p:sldId id="271" r:id="rId7"/>
  </p:sldIdLst>
  <p:sldSz cx="9144000" cy="6858000" type="screen4x3"/>
  <p:notesSz cx="7099300" cy="10234613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40" autoAdjust="0"/>
    <p:restoredTop sz="94712" autoAdjust="0"/>
  </p:normalViewPr>
  <p:slideViewPr>
    <p:cSldViewPr>
      <p:cViewPr varScale="1">
        <p:scale>
          <a:sx n="84" d="100"/>
          <a:sy n="84" d="100"/>
        </p:scale>
        <p:origin x="72" y="1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40FC7-74D3-4644-BE2B-268361978DC4}" type="datetimeFigureOut">
              <a:rPr lang="de-AT" smtClean="0"/>
              <a:t>21.01.2020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5EB385-D271-42AF-BEF7-8322824D64A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79344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lienbildplatzhalter 1">
            <a:extLst>
              <a:ext uri="{FF2B5EF4-FFF2-40B4-BE49-F238E27FC236}">
                <a16:creationId xmlns:a16="http://schemas.microsoft.com/office/drawing/2014/main" id="{A5BCE1E5-0673-44BF-B50F-B852E4D307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izenplatzhalter 2">
            <a:extLst>
              <a:ext uri="{FF2B5EF4-FFF2-40B4-BE49-F238E27FC236}">
                <a16:creationId xmlns:a16="http://schemas.microsoft.com/office/drawing/2014/main" id="{019D8427-0BE9-4EF0-9D1D-C790A59554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altLang="de-DE"/>
          </a:p>
        </p:txBody>
      </p:sp>
      <p:sp>
        <p:nvSpPr>
          <p:cNvPr id="6148" name="Foliennummernplatzhalter 3">
            <a:extLst>
              <a:ext uri="{FF2B5EF4-FFF2-40B4-BE49-F238E27FC236}">
                <a16:creationId xmlns:a16="http://schemas.microsoft.com/office/drawing/2014/main" id="{224D6176-0D67-496F-9117-462C9E205D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FC70E53-314A-4340-BA6A-8D92771764F0}" type="slidenum">
              <a:rPr lang="de-AT" altLang="de-DE" sz="1200"/>
              <a:pPr/>
              <a:t>3</a:t>
            </a:fld>
            <a:endParaRPr lang="de-AT" altLang="de-DE" sz="1200"/>
          </a:p>
        </p:txBody>
      </p:sp>
    </p:spTree>
    <p:extLst>
      <p:ext uri="{BB962C8B-B14F-4D97-AF65-F5344CB8AC3E}">
        <p14:creationId xmlns:p14="http://schemas.microsoft.com/office/powerpoint/2010/main" val="909422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4829A1-24A0-4E6B-BB86-8B9B065984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B82DD9A-5A43-4FCF-A4E4-292A72D03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FBBE26-466E-43E9-8BD4-78AFB9BC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28C945-19BC-4C0C-B0A7-A1AA2D717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54CCA2-15D9-43EA-8686-66885D186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1F956-6857-4D3E-9C68-FB0E3EA8C5B4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185793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FFE46C-85D1-4606-8984-6F1028D99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F33016B-868B-4D01-8DD9-5A5BD1432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AE408D-3EF6-42B1-A876-5F9B92A3B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ABC8FB-C8A9-4EEB-A4D0-B5645859E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B88C85-D4A1-416C-8291-4FA743DE2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8E523-F12B-4F45-BC9F-299324B7CF80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893345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CE28454-9A45-4040-A59E-467AB7BA62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806F97B-B0AC-4EAD-B4A2-A5E9A0F85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84FA96-969C-45E3-8CC3-4DCBB2924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CC01AFC-45E3-4A9D-8906-DBC3D7282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357F3F-60B9-4E04-A171-688E565C1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A7283-2C27-4397-89CC-E54D2C3A8828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4214593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AF7847-AFDD-4F9D-BDFC-6DD6DF4A4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2EFA9A-5A48-4D7E-BD09-C272E4306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3F35FA-9557-4861-B771-4CFE7F90D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2D58C7-D83C-44A6-9135-B86933767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D0E0D1-BF62-4C74-AAC3-C14789FD9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78822-3A26-41D4-8F06-99F314E83847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069358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1B4D63-7E2C-4B1C-B836-49707A65D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A955DAE-1582-4A70-BB1F-4A65B07A8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35F488A-64CE-4952-AE1F-3AF93FF15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902E78-DCF1-4C1E-8C86-7971E8DF8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FCFDB4-4D57-4BCA-9CF5-07FBB17E2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FD01E-9CF7-48C0-8EA9-34D321A234C5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976035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F0FFC3-3C2C-42F5-965C-1136B58F1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365E03-D51A-4A28-A017-2707E44AD7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FF2AFE2-4029-4C27-BAE7-921BD3DBF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3708266-AF8A-4ACF-A7F3-E0289E4EE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BA4C3CB-DEF7-429C-A027-EF9F71A92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A28189E-57A6-49B9-9B5F-CADB7F101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87CA4-2578-4E98-8D5D-6643E4765700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55449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8E638E-17B0-4FFF-BAC8-087B8DC9E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C5D34A5-5047-4B80-85C6-6933451E71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620E697-09EF-4496-A40C-081DE360E6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396CAEB-B36A-4EAB-902C-FE0F25CDB5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802B613-C4E5-4DEE-8CBB-4473020D06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F4F2ECC-C686-4D49-AFD4-9979F95DB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7C9C9F9-CD06-43B9-9C4F-09CC5F525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6FA8F7C-AE87-455C-A336-DA62988B6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F62C6-5D9D-4444-9886-B70B67B16BEA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92868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7BB253-3F98-400C-8EE8-D1090BF11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5B45BEB-9D2C-4F26-8FFD-5DBA8CDC4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3D3D4B0-C5BA-448E-BFE6-DEC5F69B0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36460D7-271A-4120-9A9E-530234E28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DCE94-E360-4BBF-B771-6FB4713B92F6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17428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C1D1C33-8377-4832-A611-1109ADE85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49A2100-775D-4AA7-A636-7FE591A61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141A028-4EFC-4F64-B29E-2F6B3F687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DD5E0-055F-4C8D-B43C-E9FC16B13C61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0967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A553FE-3EA9-4B50-9737-57EEA20FE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09C9D8-BC5A-48CF-9054-BFD249413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2C13159-2E1E-4C02-A3FB-A598EB67DC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7FC9FB1-5075-426A-81A5-491846A50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595CA1-94C2-4227-9D48-6DE5242C7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82F1A2-30B0-4586-9D7C-2AEB389C7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3A2B9-CBC1-40D0-829A-2E7AC1C472EF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822392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EDF27F-5291-4038-B33D-CA60D6847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CA1764C-12B3-4B31-B69C-31085806C3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02C4752-976D-4954-9BE5-1E8AA6D110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592AA95-1ED5-416B-AF85-177B63F57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BA5ECFF-12DB-4AD5-AB71-7492DA178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593761-486E-4C9B-8B9B-00DA505F8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DF327-3449-4812-AD74-B60669466F1F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978677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00F5363-6685-437A-897A-451D72E131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Klicken Sie, um das Titelformat zu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DB5D271-A1C3-4BB4-92D3-A3DD755111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Klicken Sie, um die Formate des Vorlagentextes zu bearbeiten</a:t>
            </a:r>
          </a:p>
          <a:p>
            <a:pPr lvl="1"/>
            <a:r>
              <a:rPr lang="de-AT" altLang="de-DE"/>
              <a:t>Zweite Ebene</a:t>
            </a:r>
          </a:p>
          <a:p>
            <a:pPr lvl="2"/>
            <a:r>
              <a:rPr lang="de-AT" altLang="de-DE"/>
              <a:t>Dritte Ebene</a:t>
            </a:r>
          </a:p>
          <a:p>
            <a:pPr lvl="3"/>
            <a:r>
              <a:rPr lang="de-AT" altLang="de-DE"/>
              <a:t>Vierte Ebene</a:t>
            </a:r>
          </a:p>
          <a:p>
            <a:pPr lvl="4"/>
            <a:r>
              <a:rPr lang="de-AT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67018B0-0A9E-4E5F-9B76-2CD6D134E9E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AT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0BC4819-5042-4A25-A73E-2AB89EACD5D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AT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AC99B32-E9D4-49C9-860B-BA59FC7E5B0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D3E6C74-587B-4A8C-8C95-0EE2BB2836B6}" type="slidenum">
              <a:rPr lang="de-AT" altLang="de-DE"/>
              <a:pPr/>
              <a:t>‹Nr.›</a:t>
            </a:fld>
            <a:endParaRPr lang="de-AT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2FD4C13-B918-48EB-9047-AC76589B647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3284538"/>
            <a:ext cx="7772400" cy="1143000"/>
          </a:xfrm>
        </p:spPr>
        <p:txBody>
          <a:bodyPr anchor="ctr"/>
          <a:lstStyle/>
          <a:p>
            <a:r>
              <a:rPr lang="de-AT" altLang="de-DE" sz="2400" b="1">
                <a:latin typeface="Verdana" panose="020B0604030504040204" pitchFamily="34" charset="0"/>
              </a:rPr>
              <a:t>Formulieren und Geben von Befehlen</a:t>
            </a:r>
            <a:endParaRPr lang="de-DE" altLang="de-DE" sz="2400" b="1">
              <a:latin typeface="Verdana" panose="020B060403050404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7593F76-A215-482A-B8EA-542605B8CD9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41888"/>
            <a:ext cx="6400800" cy="1077912"/>
          </a:xfrm>
        </p:spPr>
        <p:txBody>
          <a:bodyPr/>
          <a:lstStyle/>
          <a:p>
            <a:r>
              <a:rPr lang="de-DE" altLang="de-DE" sz="3200">
                <a:latin typeface="Verdana" panose="020B0604030504040204" pitchFamily="34" charset="0"/>
              </a:rPr>
              <a:t>Beispiel BE 9</a:t>
            </a:r>
          </a:p>
        </p:txBody>
      </p:sp>
      <p:pic>
        <p:nvPicPr>
          <p:cNvPr id="12291" name="Picture 3" descr="fla_gold_70">
            <a:extLst>
              <a:ext uri="{FF2B5EF4-FFF2-40B4-BE49-F238E27FC236}">
                <a16:creationId xmlns:a16="http://schemas.microsoft.com/office/drawing/2014/main" id="{2435A81E-92C0-47D1-A1E8-5764604FA4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20700"/>
            <a:ext cx="2514600" cy="290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0A31F358-D1D6-45B4-A4D3-9BE7E73A75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31" y="1371600"/>
            <a:ext cx="8027987" cy="5448961"/>
          </a:xfrm>
          <a:prstGeom prst="rect">
            <a:avLst/>
          </a:prstGeom>
        </p:spPr>
      </p:pic>
      <p:sp>
        <p:nvSpPr>
          <p:cNvPr id="4098" name="Rectangle 21">
            <a:extLst>
              <a:ext uri="{FF2B5EF4-FFF2-40B4-BE49-F238E27FC236}">
                <a16:creationId xmlns:a16="http://schemas.microsoft.com/office/drawing/2014/main" id="{55B7C00C-C3EB-43BA-8F00-2DB16F558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" y="1371600"/>
            <a:ext cx="91440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AT" altLang="de-DE">
              <a:latin typeface="Arial" panose="020B0604020202020204" pitchFamily="34" charset="0"/>
            </a:endParaRPr>
          </a:p>
          <a:p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4099" name="Rectangle 22">
            <a:extLst>
              <a:ext uri="{FF2B5EF4-FFF2-40B4-BE49-F238E27FC236}">
                <a16:creationId xmlns:a16="http://schemas.microsoft.com/office/drawing/2014/main" id="{E62AFEB5-3A8F-472B-856E-DAFDA97E2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" y="5922963"/>
            <a:ext cx="914400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sz="18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1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4100" name="Rectangle 24">
            <a:extLst>
              <a:ext uri="{FF2B5EF4-FFF2-40B4-BE49-F238E27FC236}">
                <a16:creationId xmlns:a16="http://schemas.microsoft.com/office/drawing/2014/main" id="{CADA10C3-E666-4C65-9BCB-353B1DE3B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88913"/>
            <a:ext cx="6334125" cy="102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AT" altLang="de-DE" sz="2000" b="1" dirty="0">
                <a:latin typeface="Arial" panose="020B0604020202020204" pitchFamily="34" charset="0"/>
              </a:rPr>
              <a:t>Geben Sie der Löschgruppe 1:8 des HLF4 den </a:t>
            </a:r>
          </a:p>
          <a:p>
            <a:pPr eaLnBrk="1" hangingPunct="1"/>
            <a:r>
              <a:rPr lang="de-AT" altLang="de-DE" sz="2000" b="1" dirty="0">
                <a:latin typeface="Arial" panose="020B0604020202020204" pitchFamily="34" charset="0"/>
              </a:rPr>
              <a:t>Befehl des Gruppenkommandanten des ersteintreffenden Fahrzeuges!</a:t>
            </a:r>
          </a:p>
        </p:txBody>
      </p:sp>
      <p:sp>
        <p:nvSpPr>
          <p:cNvPr id="3" name="Sprechblase: rechteckig mit abgerundeten Ecken 2">
            <a:extLst>
              <a:ext uri="{FF2B5EF4-FFF2-40B4-BE49-F238E27FC236}">
                <a16:creationId xmlns:a16="http://schemas.microsoft.com/office/drawing/2014/main" id="{D6130804-B3DC-47ED-AC6E-F3DC247892E3}"/>
              </a:ext>
            </a:extLst>
          </p:cNvPr>
          <p:cNvSpPr/>
          <p:nvPr/>
        </p:nvSpPr>
        <p:spPr>
          <a:xfrm>
            <a:off x="7019925" y="2750344"/>
            <a:ext cx="1439862" cy="935037"/>
          </a:xfrm>
          <a:prstGeom prst="wedgeRoundRectCallout">
            <a:avLst>
              <a:gd name="adj1" fmla="val 22304"/>
              <a:gd name="adj2" fmla="val 160579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AT" sz="1600" dirty="0"/>
              <a:t>Polizei sichert Unfallstelle ab</a:t>
            </a:r>
          </a:p>
        </p:txBody>
      </p:sp>
      <p:sp>
        <p:nvSpPr>
          <p:cNvPr id="24" name="Sprechblase: rechteckig mit abgerundeten Ecken 23">
            <a:extLst>
              <a:ext uri="{FF2B5EF4-FFF2-40B4-BE49-F238E27FC236}">
                <a16:creationId xmlns:a16="http://schemas.microsoft.com/office/drawing/2014/main" id="{039083B0-B204-45A8-92D2-C789F3ABB0CC}"/>
              </a:ext>
            </a:extLst>
          </p:cNvPr>
          <p:cNvSpPr/>
          <p:nvPr/>
        </p:nvSpPr>
        <p:spPr>
          <a:xfrm>
            <a:off x="6065838" y="1371600"/>
            <a:ext cx="2374900" cy="534988"/>
          </a:xfrm>
          <a:prstGeom prst="wedgeRoundRectCallout">
            <a:avLst>
              <a:gd name="adj1" fmla="val -71572"/>
              <a:gd name="adj2" fmla="val 441641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AT" sz="1600" dirty="0"/>
              <a:t>Sattelauflieger ist leer</a:t>
            </a:r>
          </a:p>
        </p:txBody>
      </p:sp>
    </p:spTree>
    <p:extLst>
      <p:ext uri="{BB962C8B-B14F-4D97-AF65-F5344CB8AC3E}">
        <p14:creationId xmlns:p14="http://schemas.microsoft.com/office/powerpoint/2010/main" val="601334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>
            <a:extLst>
              <a:ext uri="{FF2B5EF4-FFF2-40B4-BE49-F238E27FC236}">
                <a16:creationId xmlns:a16="http://schemas.microsoft.com/office/drawing/2014/main" id="{885A03FA-4A19-478D-92D9-187F441D3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15888"/>
            <a:ext cx="2743200" cy="365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600" b="1" i="1">
                <a:latin typeface="Arial" panose="020B0604020202020204" pitchFamily="34" charset="0"/>
              </a:rPr>
              <a:t>Lösung</a:t>
            </a: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E009F634-2A6D-4B05-B5B1-F6E31EADA4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863186"/>
              </p:ext>
            </p:extLst>
          </p:nvPr>
        </p:nvGraphicFramePr>
        <p:xfrm>
          <a:off x="468313" y="690563"/>
          <a:ext cx="8207375" cy="52431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13550">
                  <a:extLst>
                    <a:ext uri="{9D8B030D-6E8A-4147-A177-3AD203B41FA5}">
                      <a16:colId xmlns:a16="http://schemas.microsoft.com/office/drawing/2014/main" val="437192697"/>
                    </a:ext>
                  </a:extLst>
                </a:gridCol>
                <a:gridCol w="2554209">
                  <a:extLst>
                    <a:ext uri="{9D8B030D-6E8A-4147-A177-3AD203B41FA5}">
                      <a16:colId xmlns:a16="http://schemas.microsoft.com/office/drawing/2014/main" val="2705324083"/>
                    </a:ext>
                  </a:extLst>
                </a:gridCol>
                <a:gridCol w="5039616">
                  <a:extLst>
                    <a:ext uri="{9D8B030D-6E8A-4147-A177-3AD203B41FA5}">
                      <a16:colId xmlns:a16="http://schemas.microsoft.com/office/drawing/2014/main" val="3812586568"/>
                    </a:ext>
                  </a:extLst>
                </a:gridCol>
              </a:tblGrid>
              <a:tr h="70127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AT" sz="4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</a:p>
                  </a:txBody>
                  <a:tcPr marL="91423" marR="91423" marT="45736" marB="45736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A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LAGE</a:t>
                      </a:r>
                    </a:p>
                  </a:txBody>
                  <a:tcPr marL="91423" marR="91423" marT="45736" marB="45736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AT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LKW-Brand, Auflieger leer</a:t>
                      </a:r>
                    </a:p>
                  </a:txBody>
                  <a:tcPr marL="91423" marR="91423" marT="45736" marB="457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500007"/>
                  </a:ext>
                </a:extLst>
              </a:tr>
              <a:tr h="701278">
                <a:tc>
                  <a:txBody>
                    <a:bodyPr/>
                    <a:lstStyle/>
                    <a:p>
                      <a:r>
                        <a:rPr lang="de-AT" sz="4000" b="1" dirty="0"/>
                        <a:t>E</a:t>
                      </a:r>
                    </a:p>
                  </a:txBody>
                  <a:tcPr marL="91423" marR="91423" marT="45736" marB="45736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2000" b="1" dirty="0"/>
                        <a:t>ENTSCHLUSS</a:t>
                      </a:r>
                    </a:p>
                  </a:txBody>
                  <a:tcPr marL="91423" marR="91423" marT="45736" marB="45736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2400" dirty="0"/>
                        <a:t>Wir bekämpfen den Brand des Führerhauses</a:t>
                      </a:r>
                    </a:p>
                  </a:txBody>
                  <a:tcPr marL="91423" marR="91423" marT="45736" marB="457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093206"/>
                  </a:ext>
                </a:extLst>
              </a:tr>
              <a:tr h="701278">
                <a:tc>
                  <a:txBody>
                    <a:bodyPr/>
                    <a:lstStyle/>
                    <a:p>
                      <a:r>
                        <a:rPr lang="de-AT" sz="4000" b="1" dirty="0"/>
                        <a:t>D</a:t>
                      </a:r>
                    </a:p>
                  </a:txBody>
                  <a:tcPr marL="91423" marR="91423" marT="45736" marB="45736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2000" b="1" dirty="0"/>
                        <a:t>DURCHFÜHRUNG</a:t>
                      </a:r>
                    </a:p>
                  </a:txBody>
                  <a:tcPr marL="91423" marR="91423" marT="45736" marB="45736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2400" b="1" dirty="0"/>
                        <a:t>Angriffstrupp</a:t>
                      </a:r>
                      <a:r>
                        <a:rPr lang="de-AT" sz="2400" dirty="0"/>
                        <a:t> bekämpft mit 1. Löschleitung von der rechten Seite, </a:t>
                      </a:r>
                    </a:p>
                    <a:p>
                      <a:r>
                        <a:rPr lang="de-AT" sz="2400" b="1" dirty="0"/>
                        <a:t>Wassertrupp</a:t>
                      </a:r>
                      <a:r>
                        <a:rPr lang="de-AT" sz="2400" dirty="0"/>
                        <a:t> bekämpft mit 2. Löschleitung von der linken Seite jeweils in Windrichtung den Fahrzeugbrand mit Mittelschaumrohr</a:t>
                      </a:r>
                    </a:p>
                    <a:p>
                      <a:r>
                        <a:rPr lang="de-AT" sz="2400" b="1" dirty="0"/>
                        <a:t>Schlauchtrupp </a:t>
                      </a:r>
                      <a:r>
                        <a:rPr lang="de-AT" sz="2400" dirty="0"/>
                        <a:t>sichert Fahrzeug gegen Wegrollen.</a:t>
                      </a:r>
                    </a:p>
                  </a:txBody>
                  <a:tcPr marL="91423" marR="91423" marT="45736" marB="457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283455"/>
                  </a:ext>
                </a:extLst>
              </a:tr>
              <a:tr h="701278">
                <a:tc>
                  <a:txBody>
                    <a:bodyPr/>
                    <a:lstStyle/>
                    <a:p>
                      <a:endParaRPr lang="de-AT" sz="4000" b="1" dirty="0"/>
                    </a:p>
                  </a:txBody>
                  <a:tcPr marL="91423" marR="91423" marT="45736" marB="45736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AT" sz="2000" b="1" dirty="0"/>
                    </a:p>
                  </a:txBody>
                  <a:tcPr marL="91423" marR="91423" marT="45736" marB="45736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2400" dirty="0"/>
                        <a:t>„VOR“</a:t>
                      </a:r>
                    </a:p>
                  </a:txBody>
                  <a:tcPr marL="91423" marR="91423" marT="45736" marB="4573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803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1798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14" name="Picture 170" descr="2007_Formulieren und Geben von Befehlen_kl">
            <a:extLst>
              <a:ext uri="{FF2B5EF4-FFF2-40B4-BE49-F238E27FC236}">
                <a16:creationId xmlns:a16="http://schemas.microsoft.com/office/drawing/2014/main" id="{6F63B759-ECA6-4845-BFA9-D314806DEF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14350"/>
            <a:ext cx="8458200" cy="634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96" name="AutoShape 152">
            <a:extLst>
              <a:ext uri="{FF2B5EF4-FFF2-40B4-BE49-F238E27FC236}">
                <a16:creationId xmlns:a16="http://schemas.microsoft.com/office/drawing/2014/main" id="{63C9AF2E-5AD5-4C1F-BB8D-2108DC0C3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1916113"/>
            <a:ext cx="2089150" cy="576262"/>
          </a:xfrm>
          <a:prstGeom prst="wedgeRoundRectCallout">
            <a:avLst>
              <a:gd name="adj1" fmla="val 53569"/>
              <a:gd name="adj2" fmla="val 26032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AT" altLang="de-DE" sz="1200" b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Hausmauer droht einzustürzen</a:t>
            </a:r>
            <a:endParaRPr lang="de-AT" altLang="de-DE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291" name="AutoShape 147">
            <a:extLst>
              <a:ext uri="{FF2B5EF4-FFF2-40B4-BE49-F238E27FC236}">
                <a16:creationId xmlns:a16="http://schemas.microsoft.com/office/drawing/2014/main" id="{1B403A5B-B794-48D3-8940-079FF6590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3068638"/>
            <a:ext cx="1584325" cy="365125"/>
          </a:xfrm>
          <a:prstGeom prst="wedgeRoundRectCallout">
            <a:avLst>
              <a:gd name="adj1" fmla="val -75750"/>
              <a:gd name="adj2" fmla="val 85653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AT" altLang="de-DE" sz="1200" b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Sprechgruppe…</a:t>
            </a:r>
            <a:endParaRPr lang="de-AT" altLang="de-DE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299" name="AutoShape 155">
            <a:extLst>
              <a:ext uri="{FF2B5EF4-FFF2-40B4-BE49-F238E27FC236}">
                <a16:creationId xmlns:a16="http://schemas.microsoft.com/office/drawing/2014/main" id="{70878637-645A-4053-89A0-424C730E9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2565400"/>
            <a:ext cx="2160588" cy="428625"/>
          </a:xfrm>
          <a:prstGeom prst="wedgeRoundRectCallout">
            <a:avLst>
              <a:gd name="adj1" fmla="val -51542"/>
              <a:gd name="adj2" fmla="val 114074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AT" altLang="de-DE" sz="1200" b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Einige Schaulustige sind anwesend</a:t>
            </a:r>
            <a:endParaRPr lang="de-AT" altLang="de-DE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6287" name="Group 143">
            <a:extLst>
              <a:ext uri="{FF2B5EF4-FFF2-40B4-BE49-F238E27FC236}">
                <a16:creationId xmlns:a16="http://schemas.microsoft.com/office/drawing/2014/main" id="{4A2C16D7-4FC0-46AB-A221-4198C0751A98}"/>
              </a:ext>
            </a:extLst>
          </p:cNvPr>
          <p:cNvGrpSpPr>
            <a:grpSpLocks/>
          </p:cNvGrpSpPr>
          <p:nvPr/>
        </p:nvGrpSpPr>
        <p:grpSpPr bwMode="auto">
          <a:xfrm>
            <a:off x="4140200" y="620713"/>
            <a:ext cx="92075" cy="457200"/>
            <a:chOff x="1104" y="1104"/>
            <a:chExt cx="144" cy="432"/>
          </a:xfrm>
        </p:grpSpPr>
        <p:sp>
          <p:nvSpPr>
            <p:cNvPr id="6290" name="Line 146">
              <a:extLst>
                <a:ext uri="{FF2B5EF4-FFF2-40B4-BE49-F238E27FC236}">
                  <a16:creationId xmlns:a16="http://schemas.microsoft.com/office/drawing/2014/main" id="{331382C8-F13B-4228-87BD-2D6EF93D7D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04" y="1104"/>
              <a:ext cx="144" cy="264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AT"/>
            </a:p>
          </p:txBody>
        </p:sp>
        <p:sp>
          <p:nvSpPr>
            <p:cNvPr id="6289" name="Line 145">
              <a:extLst>
                <a:ext uri="{FF2B5EF4-FFF2-40B4-BE49-F238E27FC236}">
                  <a16:creationId xmlns:a16="http://schemas.microsoft.com/office/drawing/2014/main" id="{3E4A5F32-C4FB-4EF5-81B5-A09F703571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04" y="1296"/>
              <a:ext cx="120" cy="72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AT"/>
            </a:p>
          </p:txBody>
        </p:sp>
        <p:sp>
          <p:nvSpPr>
            <p:cNvPr id="6288" name="Line 144">
              <a:extLst>
                <a:ext uri="{FF2B5EF4-FFF2-40B4-BE49-F238E27FC236}">
                  <a16:creationId xmlns:a16="http://schemas.microsoft.com/office/drawing/2014/main" id="{0F6292BE-5EF5-4372-8F4A-9A88A93C07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04" y="1296"/>
              <a:ext cx="120" cy="240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AT"/>
            </a:p>
          </p:txBody>
        </p:sp>
      </p:grpSp>
      <p:grpSp>
        <p:nvGrpSpPr>
          <p:cNvPr id="6292" name="Group 148">
            <a:extLst>
              <a:ext uri="{FF2B5EF4-FFF2-40B4-BE49-F238E27FC236}">
                <a16:creationId xmlns:a16="http://schemas.microsoft.com/office/drawing/2014/main" id="{661F5C56-F392-4D4D-A7CF-9B75014058D0}"/>
              </a:ext>
            </a:extLst>
          </p:cNvPr>
          <p:cNvGrpSpPr>
            <a:grpSpLocks/>
          </p:cNvGrpSpPr>
          <p:nvPr/>
        </p:nvGrpSpPr>
        <p:grpSpPr bwMode="auto">
          <a:xfrm>
            <a:off x="5364163" y="3141663"/>
            <a:ext cx="92075" cy="457200"/>
            <a:chOff x="1104" y="1104"/>
            <a:chExt cx="144" cy="432"/>
          </a:xfrm>
        </p:grpSpPr>
        <p:sp>
          <p:nvSpPr>
            <p:cNvPr id="6295" name="Line 151">
              <a:extLst>
                <a:ext uri="{FF2B5EF4-FFF2-40B4-BE49-F238E27FC236}">
                  <a16:creationId xmlns:a16="http://schemas.microsoft.com/office/drawing/2014/main" id="{885BE877-3F19-47D5-9600-539CBC1AD7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04" y="1104"/>
              <a:ext cx="144" cy="264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AT"/>
            </a:p>
          </p:txBody>
        </p:sp>
        <p:sp>
          <p:nvSpPr>
            <p:cNvPr id="6294" name="Line 150">
              <a:extLst>
                <a:ext uri="{FF2B5EF4-FFF2-40B4-BE49-F238E27FC236}">
                  <a16:creationId xmlns:a16="http://schemas.microsoft.com/office/drawing/2014/main" id="{58762F18-9E4C-4A3E-A26D-2EE105FA6B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04" y="1296"/>
              <a:ext cx="120" cy="72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AT"/>
            </a:p>
          </p:txBody>
        </p:sp>
        <p:sp>
          <p:nvSpPr>
            <p:cNvPr id="6293" name="Line 149">
              <a:extLst>
                <a:ext uri="{FF2B5EF4-FFF2-40B4-BE49-F238E27FC236}">
                  <a16:creationId xmlns:a16="http://schemas.microsoft.com/office/drawing/2014/main" id="{87DC3EF9-78D2-4877-B374-9127AE81E2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04" y="1296"/>
              <a:ext cx="120" cy="240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de-AT"/>
            </a:p>
          </p:txBody>
        </p:sp>
      </p:grpSp>
      <p:sp>
        <p:nvSpPr>
          <p:cNvPr id="6297" name="AutoShape 153">
            <a:extLst>
              <a:ext uri="{FF2B5EF4-FFF2-40B4-BE49-F238E27FC236}">
                <a16:creationId xmlns:a16="http://schemas.microsoft.com/office/drawing/2014/main" id="{4ED8B754-2B0B-4443-8F96-936C44645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3500438"/>
            <a:ext cx="1625600" cy="720725"/>
          </a:xfrm>
          <a:prstGeom prst="wedgeRoundRectCallout">
            <a:avLst>
              <a:gd name="adj1" fmla="val 72755"/>
              <a:gd name="adj2" fmla="val 46477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AT" altLang="de-DE" sz="1200" b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Eingeklemmte Person unter Anhänger</a:t>
            </a:r>
            <a:endParaRPr lang="de-AT" altLang="de-DE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298" name="AutoShape 154">
            <a:extLst>
              <a:ext uri="{FF2B5EF4-FFF2-40B4-BE49-F238E27FC236}">
                <a16:creationId xmlns:a16="http://schemas.microsoft.com/office/drawing/2014/main" id="{EB2B5D81-B7EA-4213-A943-3B341F8E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1484313"/>
            <a:ext cx="1408113" cy="801687"/>
          </a:xfrm>
          <a:prstGeom prst="wedgeRoundRectCallout">
            <a:avLst>
              <a:gd name="adj1" fmla="val -60597"/>
              <a:gd name="adj2" fmla="val 134556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AT" altLang="de-DE" sz="1200" b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Umgestürzter Anhänger mit Holzstämmen beladen</a:t>
            </a:r>
            <a:endParaRPr lang="de-AT" altLang="de-DE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311" name="Text Box 167">
            <a:extLst>
              <a:ext uri="{FF2B5EF4-FFF2-40B4-BE49-F238E27FC236}">
                <a16:creationId xmlns:a16="http://schemas.microsoft.com/office/drawing/2014/main" id="{E6DD175A-3377-4B66-AF17-E5BB33F75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76250"/>
            <a:ext cx="576263" cy="36036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bIns="0"/>
          <a:lstStyle/>
          <a:p>
            <a:pPr algn="ctr" eaLnBrk="0" hangingPunct="0"/>
            <a:r>
              <a:rPr lang="de-DE" altLang="de-DE" sz="1400" b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EL</a:t>
            </a:r>
            <a:endParaRPr lang="de-DE" altLang="de-DE"/>
          </a:p>
        </p:txBody>
      </p:sp>
      <p:sp>
        <p:nvSpPr>
          <p:cNvPr id="6312" name="Line 168">
            <a:extLst>
              <a:ext uri="{FF2B5EF4-FFF2-40B4-BE49-F238E27FC236}">
                <a16:creationId xmlns:a16="http://schemas.microsoft.com/office/drawing/2014/main" id="{86B77D25-3484-49F4-93E4-9903F769799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836613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6315" name="Rectangle 171">
            <a:extLst>
              <a:ext uri="{FF2B5EF4-FFF2-40B4-BE49-F238E27FC236}">
                <a16:creationId xmlns:a16="http://schemas.microsoft.com/office/drawing/2014/main" id="{20038E74-32B6-463B-8DDB-7A97735BA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0"/>
            <a:ext cx="4572000" cy="8255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AT" altLang="de-DE" sz="1600" b="1" dirty="0">
                <a:latin typeface="Arial" panose="020B0604020202020204" pitchFamily="34" charset="0"/>
                <a:cs typeface="Times New Roman" panose="02020603050405020304" pitchFamily="18" charset="0"/>
              </a:rPr>
              <a:t>Geben Sie als Einsatzleiter den Befehl an die </a:t>
            </a:r>
            <a:r>
              <a:rPr lang="de-AT" altLang="de-DE" sz="1600" b="1" dirty="0" err="1">
                <a:latin typeface="Arial" panose="020B0604020202020204" pitchFamily="34" charset="0"/>
                <a:cs typeface="Times New Roman" panose="02020603050405020304" pitchFamily="18" charset="0"/>
              </a:rPr>
              <a:t>GRKDT‘en</a:t>
            </a:r>
            <a:r>
              <a:rPr lang="de-AT" altLang="de-DE" sz="1600" b="1" dirty="0">
                <a:latin typeface="Arial" panose="020B0604020202020204" pitchFamily="34" charset="0"/>
                <a:cs typeface="Times New Roman" panose="02020603050405020304" pitchFamily="18" charset="0"/>
              </a:rPr>
              <a:t> : Eigene Kräfte: HLF2 und KDOF mit insges. 14 Mitgliedern</a:t>
            </a:r>
            <a:endParaRPr lang="de-DE" altLang="de-DE" sz="1600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16" name="Rectangle 172">
            <a:extLst>
              <a:ext uri="{FF2B5EF4-FFF2-40B4-BE49-F238E27FC236}">
                <a16:creationId xmlns:a16="http://schemas.microsoft.com/office/drawing/2014/main" id="{9D285E62-F10D-4A71-9CF6-F4D312BCA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516563"/>
            <a:ext cx="4572000" cy="825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AT" altLang="de-DE" sz="1600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Hinweis: bereits durchgeführte Erstmaß-nahmen: Absicherung d. Verkehrswege, Brandschutz und Verletztenbetreuung</a:t>
            </a:r>
            <a:r>
              <a:rPr lang="de-DE" altLang="de-DE" sz="1600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EC2AF78-57F6-4BEE-84E7-8E3ECA2FF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0"/>
            <a:ext cx="8821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de-DE" altLang="de-DE" sz="1800">
                <a:latin typeface="Arial" panose="020B0604020202020204" pitchFamily="34" charset="0"/>
                <a:cs typeface="Times New Roman" panose="02020603050405020304" pitchFamily="18" charset="0"/>
              </a:rPr>
              <a:t>Lösung: </a:t>
            </a:r>
            <a:r>
              <a:rPr lang="de-DE" altLang="de-DE">
                <a:latin typeface="Arial" panose="020B0604020202020204" pitchFamily="34" charset="0"/>
                <a:cs typeface="Times New Roman" panose="02020603050405020304" pitchFamily="18" charset="0"/>
              </a:rPr>
              <a:t>Befehl an die Gruppenkommandanten</a:t>
            </a:r>
            <a:endParaRPr lang="de-AT" altLang="de-DE" sz="3200"/>
          </a:p>
        </p:txBody>
      </p:sp>
      <p:graphicFrame>
        <p:nvGraphicFramePr>
          <p:cNvPr id="22" name="Tabelle 21">
            <a:extLst>
              <a:ext uri="{FF2B5EF4-FFF2-40B4-BE49-F238E27FC236}">
                <a16:creationId xmlns:a16="http://schemas.microsoft.com/office/drawing/2014/main" id="{E9A5088E-5029-4005-AAB6-CC0432A35C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996226"/>
              </p:ext>
            </p:extLst>
          </p:nvPr>
        </p:nvGraphicFramePr>
        <p:xfrm>
          <a:off x="107950" y="549275"/>
          <a:ext cx="8928100" cy="541304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67428">
                  <a:extLst>
                    <a:ext uri="{9D8B030D-6E8A-4147-A177-3AD203B41FA5}">
                      <a16:colId xmlns:a16="http://schemas.microsoft.com/office/drawing/2014/main" val="437192697"/>
                    </a:ext>
                  </a:extLst>
                </a:gridCol>
                <a:gridCol w="2284605">
                  <a:extLst>
                    <a:ext uri="{9D8B030D-6E8A-4147-A177-3AD203B41FA5}">
                      <a16:colId xmlns:a16="http://schemas.microsoft.com/office/drawing/2014/main" val="2705324083"/>
                    </a:ext>
                  </a:extLst>
                </a:gridCol>
                <a:gridCol w="5976067">
                  <a:extLst>
                    <a:ext uri="{9D8B030D-6E8A-4147-A177-3AD203B41FA5}">
                      <a16:colId xmlns:a16="http://schemas.microsoft.com/office/drawing/2014/main" val="3812586568"/>
                    </a:ext>
                  </a:extLst>
                </a:gridCol>
              </a:tblGrid>
              <a:tr h="1554262">
                <a:tc row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AT" sz="4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</a:p>
                  </a:txBody>
                  <a:tcPr marL="91431" marR="91431" marT="45714" marB="45714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AT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SCHADENSLAGE</a:t>
                      </a:r>
                    </a:p>
                  </a:txBody>
                  <a:tcPr marL="91431" marR="91431" marT="45714" marB="45714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LKW-Anhänger gegen Haus gestürzt</a:t>
                      </a:r>
                      <a:endParaRPr kumimoji="0" lang="de-AT" alt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Hausmauer droht einzustürzen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LKW 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mit Baumstämmen beladen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Person 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unter Anhänger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eingeklemmt</a:t>
                      </a:r>
                    </a:p>
                  </a:txBody>
                  <a:tcPr marL="91431" marR="91431" marT="45714" marB="45714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500007"/>
                  </a:ext>
                </a:extLst>
              </a:tr>
              <a:tr h="1188553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AT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EIGENE LAGE</a:t>
                      </a:r>
                    </a:p>
                  </a:txBody>
                  <a:tcPr marL="91431" marR="91431" marT="45714" marB="45714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Zur Rettung steht uns das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HLF2 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und das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KDOF 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mit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14 Mitgliedern 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zur Verfügung. </a:t>
                      </a:r>
                    </a:p>
                  </a:txBody>
                  <a:tcPr marL="91431" marR="91431" marT="45714" marB="45714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903295"/>
                  </a:ext>
                </a:extLst>
              </a:tr>
              <a:tr h="457136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AT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ALLGEMEINE LAGE</a:t>
                      </a:r>
                    </a:p>
                  </a:txBody>
                  <a:tcPr marL="91431" marR="91431" marT="45714" marB="45714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Achtung auf die Schaulustigen</a:t>
                      </a:r>
                    </a:p>
                  </a:txBody>
                  <a:tcPr marL="91431" marR="91431" marT="45714" marB="45714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53685"/>
                  </a:ext>
                </a:extLst>
              </a:tr>
              <a:tr h="1773687">
                <a:tc>
                  <a:txBody>
                    <a:bodyPr/>
                    <a:lstStyle/>
                    <a:p>
                      <a:r>
                        <a:rPr lang="de-AT" sz="4000" b="1" dirty="0"/>
                        <a:t>E</a:t>
                      </a:r>
                    </a:p>
                  </a:txBody>
                  <a:tcPr marL="91431" marR="91431" marT="45714" marB="45714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600" b="1" dirty="0"/>
                        <a:t>ENTSCHLUSS</a:t>
                      </a:r>
                    </a:p>
                  </a:txBody>
                  <a:tcPr marL="91431" marR="91431" marT="45714" marB="45714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will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eine schonende Menschenrettung,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Schützen des Hauses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anschl. 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Bergung der Fahrzeuge,</a:t>
                      </a:r>
                      <a:endParaRPr kumimoji="0" lang="de-AT" alt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Freimachen der Verkehrswege</a:t>
                      </a:r>
                    </a:p>
                  </a:txBody>
                  <a:tcPr marL="91431" marR="91431" marT="45714" marB="45714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093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496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06106C2-945F-41D7-9245-263CA06B5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6135688"/>
            <a:ext cx="89281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de-DE" altLang="de-DE">
                <a:latin typeface="Arial" panose="020B0604020202020204" pitchFamily="34" charset="0"/>
                <a:cs typeface="Times New Roman" panose="02020603050405020304" pitchFamily="18" charset="0"/>
              </a:rPr>
              <a:t>„</a:t>
            </a:r>
            <a:r>
              <a:rPr lang="de-DE" altLang="de-DE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Wiederholen – Durchführen</a:t>
            </a:r>
            <a:r>
              <a:rPr lang="de-DE" altLang="de-DE">
                <a:latin typeface="Arial" panose="020B0604020202020204" pitchFamily="34" charset="0"/>
                <a:cs typeface="Times New Roman" panose="02020603050405020304" pitchFamily="18" charset="0"/>
              </a:rPr>
              <a:t>“</a:t>
            </a:r>
            <a:endParaRPr lang="de-AT" altLang="de-DE" sz="4000"/>
          </a:p>
        </p:txBody>
      </p:sp>
      <p:graphicFrame>
        <p:nvGraphicFramePr>
          <p:cNvPr id="22" name="Tabelle 21">
            <a:extLst>
              <a:ext uri="{FF2B5EF4-FFF2-40B4-BE49-F238E27FC236}">
                <a16:creationId xmlns:a16="http://schemas.microsoft.com/office/drawing/2014/main" id="{E9A5088E-5029-4005-AAB6-CC0432A35C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98963"/>
              </p:ext>
            </p:extLst>
          </p:nvPr>
        </p:nvGraphicFramePr>
        <p:xfrm>
          <a:off x="107950" y="376238"/>
          <a:ext cx="8928100" cy="5413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67428">
                  <a:extLst>
                    <a:ext uri="{9D8B030D-6E8A-4147-A177-3AD203B41FA5}">
                      <a16:colId xmlns:a16="http://schemas.microsoft.com/office/drawing/2014/main" val="437192697"/>
                    </a:ext>
                  </a:extLst>
                </a:gridCol>
                <a:gridCol w="1996602">
                  <a:extLst>
                    <a:ext uri="{9D8B030D-6E8A-4147-A177-3AD203B41FA5}">
                      <a16:colId xmlns:a16="http://schemas.microsoft.com/office/drawing/2014/main" val="2705324083"/>
                    </a:ext>
                  </a:extLst>
                </a:gridCol>
                <a:gridCol w="6264070">
                  <a:extLst>
                    <a:ext uri="{9D8B030D-6E8A-4147-A177-3AD203B41FA5}">
                      <a16:colId xmlns:a16="http://schemas.microsoft.com/office/drawing/2014/main" val="3812586568"/>
                    </a:ext>
                  </a:extLst>
                </a:gridCol>
              </a:tblGrid>
              <a:tr h="1773911">
                <a:tc rowSpan="2">
                  <a:txBody>
                    <a:bodyPr/>
                    <a:lstStyle/>
                    <a:p>
                      <a:r>
                        <a:rPr lang="de-AT" sz="4000" b="1" dirty="0"/>
                        <a:t>D</a:t>
                      </a:r>
                    </a:p>
                  </a:txBody>
                  <a:tcPr marL="91431" marR="91431" marT="45719" marB="45719" anchor="ctr">
                    <a:solidFill>
                      <a:srgbClr val="FF9999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de-AT" sz="1600" b="1" dirty="0"/>
                        <a:t>DURCHFÜHRUNG</a:t>
                      </a:r>
                    </a:p>
                  </a:txBody>
                  <a:tcPr marL="91431" marR="91431" marT="45719" marB="45719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HLF2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sichert den Anhänger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gegen weiteres Umstürzen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führt 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schonende Menschenrettung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durch,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anschl. 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Bergung der Fahrzeuge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sowie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Freimachen der Verkehrswege</a:t>
                      </a:r>
                    </a:p>
                  </a:txBody>
                  <a:tcPr marL="91431" marR="91431" marT="45719" marB="4571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093206"/>
                  </a:ext>
                </a:extLst>
              </a:tr>
              <a:tr h="822949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AT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KDOF</a:t>
                      </a:r>
                      <a:r>
                        <a:rPr kumimoji="0" lang="de-AT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errichtet die Einsatzleitung bei der Kreuzung</a:t>
                      </a:r>
                    </a:p>
                  </a:txBody>
                  <a:tcPr marL="91431" marR="91431" marT="45719" marB="4571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395062"/>
                  </a:ext>
                </a:extLst>
              </a:tr>
              <a:tr h="822949">
                <a:tc>
                  <a:txBody>
                    <a:bodyPr/>
                    <a:lstStyle/>
                    <a:p>
                      <a:r>
                        <a:rPr lang="de-AT" sz="4000" b="1" dirty="0"/>
                        <a:t>V</a:t>
                      </a:r>
                    </a:p>
                  </a:txBody>
                  <a:tcPr marL="91431" marR="91431" marT="45719" marB="45719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600" b="1" dirty="0"/>
                        <a:t>VERSORGUNG</a:t>
                      </a:r>
                    </a:p>
                  </a:txBody>
                  <a:tcPr marL="91431" marR="91431" marT="45719" marB="45719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Versorgung im Bedarfsfall an die Einsatzleitung melden</a:t>
                      </a:r>
                    </a:p>
                  </a:txBody>
                  <a:tcPr marL="91431" marR="91431" marT="45719" marB="4571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284283"/>
                  </a:ext>
                </a:extLst>
              </a:tr>
              <a:tr h="1188703">
                <a:tc>
                  <a:txBody>
                    <a:bodyPr/>
                    <a:lstStyle/>
                    <a:p>
                      <a:r>
                        <a:rPr lang="de-AT" sz="4000" b="1" dirty="0"/>
                        <a:t>V</a:t>
                      </a:r>
                    </a:p>
                  </a:txBody>
                  <a:tcPr marL="91431" marR="91431" marT="45719" marB="45719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600" b="1" dirty="0"/>
                        <a:t>VERBINDUNG</a:t>
                      </a:r>
                    </a:p>
                  </a:txBody>
                  <a:tcPr marL="91431" marR="91431" marT="45719" marB="45719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Einsatzleitstelle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ist das </a:t>
                      </a:r>
                      <a:r>
                        <a:rPr kumimoji="0" lang="de-AT" alt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KDOF </a:t>
                      </a:r>
                      <a:r>
                        <a:rPr kumimoji="0" lang="de-AT" alt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bei </a:t>
                      </a:r>
                      <a:r>
                        <a:rPr kumimoji="0" lang="de-AT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 Kreuzung</a:t>
                      </a:r>
                    </a:p>
                    <a:p>
                      <a:r>
                        <a:rPr lang="de-AT" sz="2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Funkverbindung </a:t>
                      </a:r>
                      <a:r>
                        <a:rPr lang="de-AT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Sprechgruppe ZT-Haupt</a:t>
                      </a:r>
                    </a:p>
                  </a:txBody>
                  <a:tcPr marL="91431" marR="91431" marT="45719" marB="45719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527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036371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Microsoft Office PowerPoint</Application>
  <PresentationFormat>Bildschirmpräsentation (4:3)</PresentationFormat>
  <Paragraphs>80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Verdana</vt:lpstr>
      <vt:lpstr>Standarddesign</vt:lpstr>
      <vt:lpstr>Formulieren und Geben von Befehlen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Bretterbauer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Formulieren und Geben von Befehlen</dc:title>
  <dc:creator>Bretterbauer</dc:creator>
  <cp:lastModifiedBy>Franz Bretterbauer</cp:lastModifiedBy>
  <cp:revision>62</cp:revision>
  <dcterms:created xsi:type="dcterms:W3CDTF">2003-01-31T20:12:38Z</dcterms:created>
  <dcterms:modified xsi:type="dcterms:W3CDTF">2020-01-21T16:47:23Z</dcterms:modified>
</cp:coreProperties>
</file>