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68" r:id="rId3"/>
    <p:sldId id="272" r:id="rId4"/>
    <p:sldId id="260" r:id="rId5"/>
    <p:sldId id="270" r:id="rId6"/>
    <p:sldId id="271" r:id="rId7"/>
  </p:sldIdLst>
  <p:sldSz cx="9144000" cy="6858000" type="screen4x3"/>
  <p:notesSz cx="7099300" cy="10234613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40" autoAdjust="0"/>
    <p:restoredTop sz="94712" autoAdjust="0"/>
  </p:normalViewPr>
  <p:slideViewPr>
    <p:cSldViewPr>
      <p:cViewPr varScale="1">
        <p:scale>
          <a:sx n="84" d="100"/>
          <a:sy n="84" d="100"/>
        </p:scale>
        <p:origin x="68" y="1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40FC7-74D3-4644-BE2B-268361978DC4}" type="datetimeFigureOut">
              <a:rPr lang="de-AT" smtClean="0"/>
              <a:t>19.01.2024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EB385-D271-42AF-BEF7-8322824D64A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79344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>
            <a:extLst>
              <a:ext uri="{FF2B5EF4-FFF2-40B4-BE49-F238E27FC236}">
                <a16:creationId xmlns:a16="http://schemas.microsoft.com/office/drawing/2014/main" id="{A5BCE1E5-0673-44BF-B50F-B852E4D307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izenplatzhalter 2">
            <a:extLst>
              <a:ext uri="{FF2B5EF4-FFF2-40B4-BE49-F238E27FC236}">
                <a16:creationId xmlns:a16="http://schemas.microsoft.com/office/drawing/2014/main" id="{019D8427-0BE9-4EF0-9D1D-C790A5955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  <p:sp>
        <p:nvSpPr>
          <p:cNvPr id="6148" name="Foliennummernplatzhalter 3">
            <a:extLst>
              <a:ext uri="{FF2B5EF4-FFF2-40B4-BE49-F238E27FC236}">
                <a16:creationId xmlns:a16="http://schemas.microsoft.com/office/drawing/2014/main" id="{224D6176-0D67-496F-9117-462C9E205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C70E53-314A-4340-BA6A-8D92771764F0}" type="slidenum">
              <a:rPr lang="de-AT" altLang="de-DE" sz="1200"/>
              <a:pPr/>
              <a:t>3</a:t>
            </a:fld>
            <a:endParaRPr lang="de-AT" altLang="de-DE" sz="1200"/>
          </a:p>
        </p:txBody>
      </p:sp>
    </p:spTree>
    <p:extLst>
      <p:ext uri="{BB962C8B-B14F-4D97-AF65-F5344CB8AC3E}">
        <p14:creationId xmlns:p14="http://schemas.microsoft.com/office/powerpoint/2010/main" val="880008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829A1-24A0-4E6B-BB86-8B9B06598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82DD9A-5A43-4FCF-A4E4-292A72D03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FBBE26-466E-43E9-8BD4-78AFB9BC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28C945-19BC-4C0C-B0A7-A1AA2D71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54CCA2-15D9-43EA-8686-66885D186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1F956-6857-4D3E-9C68-FB0E3EA8C5B4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8579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FFE46C-85D1-4606-8984-6F1028D9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F33016B-868B-4D01-8DD9-5A5BD1432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AE408D-3EF6-42B1-A876-5F9B92A3B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ABC8FB-C8A9-4EEB-A4D0-B5645859E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B88C85-D4A1-416C-8291-4FA743DE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8E523-F12B-4F45-BC9F-299324B7CF80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9334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CE28454-9A45-4040-A59E-467AB7BA6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806F97B-B0AC-4EAD-B4A2-A5E9A0F85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84FA96-969C-45E3-8CC3-4DCBB292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C01AFC-45E3-4A9D-8906-DBC3D7282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357F3F-60B9-4E04-A171-688E565C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A7283-2C27-4397-89CC-E54D2C3A8828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21459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F7847-AFDD-4F9D-BDFC-6DD6DF4A4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2EFA9A-5A48-4D7E-BD09-C272E4306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3F35FA-9557-4861-B771-4CFE7F90D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2D58C7-D83C-44A6-9135-B8693376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D0E0D1-BF62-4C74-AAC3-C14789FD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78822-3A26-41D4-8F06-99F314E83847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6935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1B4D63-7E2C-4B1C-B836-49707A65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955DAE-1582-4A70-BB1F-4A65B07A8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5F488A-64CE-4952-AE1F-3AF93FF1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902E78-DCF1-4C1E-8C86-7971E8DF8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FCFDB4-4D57-4BCA-9CF5-07FBB17E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FD01E-9CF7-48C0-8EA9-34D321A234C5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97603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F0FFC3-3C2C-42F5-965C-1136B58F1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365E03-D51A-4A28-A017-2707E44AD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FF2AFE2-4029-4C27-BAE7-921BD3DBF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3708266-AF8A-4ACF-A7F3-E0289E4EE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A4C3CB-DEF7-429C-A027-EF9F71A9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A28189E-57A6-49B9-9B5F-CADB7F101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87CA4-2578-4E98-8D5D-6643E4765700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544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E638E-17B0-4FFF-BAC8-087B8DC9E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5D34A5-5047-4B80-85C6-6933451E7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20E697-09EF-4496-A40C-081DE360E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396CAEB-B36A-4EAB-902C-FE0F25CDB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802B613-C4E5-4DEE-8CBB-4473020D0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F4F2ECC-C686-4D49-AFD4-9979F95DB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7C9C9F9-CD06-43B9-9C4F-09CC5F525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6FA8F7C-AE87-455C-A336-DA62988B6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F62C6-5D9D-4444-9886-B70B67B16BEA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92868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7BB253-3F98-400C-8EE8-D1090BF1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B45BEB-9D2C-4F26-8FFD-5DBA8CDC4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3D3D4B0-C5BA-448E-BFE6-DEC5F69B0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6460D7-271A-4120-9A9E-530234E2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DCE94-E360-4BBF-B771-6FB4713B92F6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7428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C1D1C33-8377-4832-A611-1109ADE8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9A2100-775D-4AA7-A636-7FE591A61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41A028-4EFC-4F64-B29E-2F6B3F68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DD5E0-055F-4C8D-B43C-E9FC16B13C61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967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A553FE-3EA9-4B50-9737-57EEA20F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09C9D8-BC5A-48CF-9054-BFD249413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2C13159-2E1E-4C02-A3FB-A598EB67D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7FC9FB1-5075-426A-81A5-491846A50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595CA1-94C2-4227-9D48-6DE5242C7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82F1A2-30B0-4586-9D7C-2AEB389C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3A2B9-CBC1-40D0-829A-2E7AC1C472EF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2239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EDF27F-5291-4038-B33D-CA60D6847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CA1764C-12B3-4B31-B69C-31085806C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02C4752-976D-4954-9BE5-1E8AA6D11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92AA95-1ED5-416B-AF85-177B63F57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A5ECFF-12DB-4AD5-AB71-7492DA17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6593761-486E-4C9B-8B9B-00DA505F8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DF327-3449-4812-AD74-B60669466F1F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97867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00F5363-6685-437A-897A-451D72E13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das Titelformat zu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DB5D271-A1C3-4BB4-92D3-A3DD755111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die Formate des Vorlagentextes zu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67018B0-0A9E-4E5F-9B76-2CD6D134E9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AT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0BC4819-5042-4A25-A73E-2AB89EACD5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AT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AC99B32-E9D4-49C9-860B-BA59FC7E5B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3E6C74-587B-4A8C-8C95-0EE2BB2836B6}" type="slidenum">
              <a:rPr lang="de-AT" altLang="de-DE"/>
              <a:pPr/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2FD4C13-B918-48EB-9047-AC76589B647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3284538"/>
            <a:ext cx="7772400" cy="1143000"/>
          </a:xfrm>
        </p:spPr>
        <p:txBody>
          <a:bodyPr anchor="ctr"/>
          <a:lstStyle/>
          <a:p>
            <a:r>
              <a:rPr lang="de-AT" altLang="de-DE" sz="2400" b="1">
                <a:latin typeface="Verdana" panose="020B0604030504040204" pitchFamily="34" charset="0"/>
              </a:rPr>
              <a:t>Formulieren und Geben von Befehlen</a:t>
            </a:r>
            <a:endParaRPr lang="de-DE" altLang="de-DE" sz="2400" b="1">
              <a:latin typeface="Verdana" panose="020B0604030504040204" pitchFamily="34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7593F76-A215-482A-B8EA-542605B8CD9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41888"/>
            <a:ext cx="6400800" cy="1077912"/>
          </a:xfrm>
        </p:spPr>
        <p:txBody>
          <a:bodyPr/>
          <a:lstStyle/>
          <a:p>
            <a:r>
              <a:rPr lang="de-DE" altLang="de-DE" sz="3200" dirty="0">
                <a:latin typeface="Verdana" panose="020B0604030504040204" pitchFamily="34" charset="0"/>
              </a:rPr>
              <a:t>Beispiel BE 10</a:t>
            </a:r>
          </a:p>
        </p:txBody>
      </p:sp>
      <p:pic>
        <p:nvPicPr>
          <p:cNvPr id="12291" name="Picture 3" descr="fla_gold_70">
            <a:extLst>
              <a:ext uri="{FF2B5EF4-FFF2-40B4-BE49-F238E27FC236}">
                <a16:creationId xmlns:a16="http://schemas.microsoft.com/office/drawing/2014/main" id="{2435A81E-92C0-47D1-A1E8-5764604FA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0700"/>
            <a:ext cx="25146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1">
            <a:extLst>
              <a:ext uri="{FF2B5EF4-FFF2-40B4-BE49-F238E27FC236}">
                <a16:creationId xmlns:a16="http://schemas.microsoft.com/office/drawing/2014/main" id="{55B7C00C-C3EB-43BA-8F00-2DB16F558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1371600"/>
            <a:ext cx="91440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AT" altLang="de-DE">
              <a:latin typeface="Arial" panose="020B0604020202020204" pitchFamily="34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099" name="Rectangle 22">
            <a:extLst>
              <a:ext uri="{FF2B5EF4-FFF2-40B4-BE49-F238E27FC236}">
                <a16:creationId xmlns:a16="http://schemas.microsoft.com/office/drawing/2014/main" id="{E62AFEB5-3A8F-472B-856E-DAFDA97E2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5922963"/>
            <a:ext cx="91440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de-DE" altLang="de-DE">
              <a:latin typeface="Arial" panose="020B0604020202020204" pitchFamily="34" charset="0"/>
            </a:endParaRPr>
          </a:p>
        </p:txBody>
      </p:sp>
      <p:pic>
        <p:nvPicPr>
          <p:cNvPr id="2" name="Grafik 1" descr="Ein Bild, das Screenshot, Gebäude, Fenster, Haus enthält.&#10;&#10;Automatisch generierte Beschreibung">
            <a:extLst>
              <a:ext uri="{FF2B5EF4-FFF2-40B4-BE49-F238E27FC236}">
                <a16:creationId xmlns:a16="http://schemas.microsoft.com/office/drawing/2014/main" id="{1E373516-8D70-0EED-8FBD-E5493EBA0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15" y="404664"/>
            <a:ext cx="882637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3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885A03FA-4A19-478D-92D9-187F441D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15888"/>
            <a:ext cx="2743200" cy="365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600" b="1" i="1">
                <a:latin typeface="Arial" panose="020B0604020202020204" pitchFamily="34" charset="0"/>
              </a:rPr>
              <a:t>Lösung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E009F634-2A6D-4B05-B5B1-F6E31EADA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859164"/>
              </p:ext>
            </p:extLst>
          </p:nvPr>
        </p:nvGraphicFramePr>
        <p:xfrm>
          <a:off x="468312" y="573026"/>
          <a:ext cx="8207375" cy="609633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3550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2554209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5039616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7012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LAGE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Wohnungsbrand im Dachgeschoss, 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eine vermisste Person im Dachgeschoß </a:t>
                      </a:r>
                      <a:endParaRPr lang="de-AT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00007"/>
                  </a:ext>
                </a:extLst>
              </a:tr>
              <a:tr h="701278">
                <a:tc>
                  <a:txBody>
                    <a:bodyPr/>
                    <a:lstStyle/>
                    <a:p>
                      <a:r>
                        <a:rPr lang="de-AT" sz="4000" b="1" dirty="0"/>
                        <a:t>E</a:t>
                      </a:r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ENTSCHLUSS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Innenangriff mit Atemschutz zur Menschenrettung und </a:t>
                      </a:r>
                    </a:p>
                    <a:p>
                      <a:r>
                        <a:rPr lang="de-DE" sz="2400" dirty="0"/>
                        <a:t>Brandbekämpfung durchführen</a:t>
                      </a:r>
                      <a:endParaRPr lang="de-AT" sz="2400" dirty="0"/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  <a:tr h="701278">
                <a:tc>
                  <a:txBody>
                    <a:bodyPr/>
                    <a:lstStyle/>
                    <a:p>
                      <a:r>
                        <a:rPr lang="de-AT" sz="4000" b="1" dirty="0"/>
                        <a:t>D</a:t>
                      </a:r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DURCHFÜHRUNG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u="sng" dirty="0"/>
                        <a:t>Angriffstrupp</a:t>
                      </a:r>
                      <a:r>
                        <a:rPr lang="de-DE" sz="2400" dirty="0"/>
                        <a:t> und </a:t>
                      </a:r>
                      <a:r>
                        <a:rPr lang="de-DE" sz="2400" u="sng" dirty="0" err="1"/>
                        <a:t>Wassertruppführer</a:t>
                      </a:r>
                      <a:r>
                        <a:rPr lang="de-DE" sz="2400" dirty="0"/>
                        <a:t> sind AS-Trupp  – Vorgehen mit 1. Löschleitung zur Personensuche über die Eingangstür mit Tragetuch und Feuerwehraxt. </a:t>
                      </a:r>
                    </a:p>
                    <a:p>
                      <a:r>
                        <a:rPr lang="de-DE" sz="2400" u="sng" dirty="0" err="1"/>
                        <a:t>Wassertruppmann</a:t>
                      </a:r>
                      <a:r>
                        <a:rPr lang="de-DE" sz="2400" dirty="0"/>
                        <a:t> und </a:t>
                      </a:r>
                      <a:r>
                        <a:rPr lang="de-DE" sz="2400" u="sng" dirty="0"/>
                        <a:t>Melder</a:t>
                      </a:r>
                      <a:r>
                        <a:rPr lang="de-DE" sz="2400" dirty="0"/>
                        <a:t> errichten 1. Löschleitung </a:t>
                      </a:r>
                    </a:p>
                    <a:p>
                      <a:r>
                        <a:rPr lang="de-DE" sz="2400" u="sng" dirty="0"/>
                        <a:t>Schlauchtrupp</a:t>
                      </a:r>
                      <a:r>
                        <a:rPr lang="de-DE" sz="2400" dirty="0"/>
                        <a:t> stellt Wasserversorgung vom Hydranten am Vorplatz her </a:t>
                      </a:r>
                      <a:endParaRPr lang="de-AT" sz="2400" dirty="0"/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283455"/>
                  </a:ext>
                </a:extLst>
              </a:tr>
              <a:tr h="701278">
                <a:tc>
                  <a:txBody>
                    <a:bodyPr/>
                    <a:lstStyle/>
                    <a:p>
                      <a:endParaRPr lang="de-AT" sz="4000" b="1" dirty="0"/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2000" b="1" dirty="0"/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/>
                        <a:t>„VOR“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803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92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Fahrzeug, Landfahrzeug, Maßstabsmodell enthält.&#10;&#10;Automatisch generierte Beschreibung">
            <a:extLst>
              <a:ext uri="{FF2B5EF4-FFF2-40B4-BE49-F238E27FC236}">
                <a16:creationId xmlns:a16="http://schemas.microsoft.com/office/drawing/2014/main" id="{0BB4B212-4D26-7263-1AF6-CF8065011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1" y="332656"/>
            <a:ext cx="9067219" cy="62646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EC2AF78-57F6-4BEE-84E7-8E3ECA2FF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0"/>
            <a:ext cx="8821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1800">
                <a:latin typeface="Arial" panose="020B0604020202020204" pitchFamily="34" charset="0"/>
                <a:cs typeface="Times New Roman" panose="02020603050405020304" pitchFamily="18" charset="0"/>
              </a:rPr>
              <a:t>Lösung: </a:t>
            </a:r>
            <a:r>
              <a:rPr lang="de-DE" altLang="de-DE">
                <a:latin typeface="Arial" panose="020B0604020202020204" pitchFamily="34" charset="0"/>
                <a:cs typeface="Times New Roman" panose="02020603050405020304" pitchFamily="18" charset="0"/>
              </a:rPr>
              <a:t>Befehl an die Gruppenkommandanten</a:t>
            </a:r>
            <a:endParaRPr lang="de-AT" altLang="de-DE" sz="3200"/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E9A5088E-5029-4005-AAB6-CC0432A35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090751"/>
              </p:ext>
            </p:extLst>
          </p:nvPr>
        </p:nvGraphicFramePr>
        <p:xfrm>
          <a:off x="107950" y="549275"/>
          <a:ext cx="8928100" cy="5778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7428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2284605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5976067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1554262"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1431" marR="91431" marT="45714" marB="45714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SCHADENSLAGE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Verkerhsunfall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mit 2 PKW</a:t>
                      </a:r>
                      <a:endParaRPr kumimoji="0" lang="de-AT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Fahrer im silbernen PKW eingeklemmt,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im Kofferraum ist ein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bissiger Hund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kumimoji="0" lang="de-AT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Dieseltank undicht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00007"/>
                  </a:ext>
                </a:extLst>
              </a:tr>
              <a:tr h="118855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EIGENE LAGE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Zur Rettung steht uns das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HLF2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und das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HLF1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mit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14 Mitgliedern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zur Verfügung.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Polizei und Rettung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vor Ort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903295"/>
                  </a:ext>
                </a:extLst>
              </a:tr>
              <a:tr h="457136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ALLGEMEINE LAGE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Achtung auf die eisglatte Fahrbahn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3685"/>
                  </a:ext>
                </a:extLst>
              </a:tr>
              <a:tr h="1773687">
                <a:tc>
                  <a:txBody>
                    <a:bodyPr/>
                    <a:lstStyle/>
                    <a:p>
                      <a:r>
                        <a:rPr lang="de-AT" sz="4000" b="1" dirty="0"/>
                        <a:t>E</a:t>
                      </a:r>
                    </a:p>
                  </a:txBody>
                  <a:tcPr marL="91431" marR="91431" marT="45714" marB="45714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ENTSCHLUSS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will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Sichern des Hundes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eine schonende Menschenrettung,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anschl.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Bergung der Fahrzeuge, Auffangen Dieselöl</a:t>
                      </a:r>
                      <a:endParaRPr kumimoji="0" lang="de-AT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Freimachen der Verkehrswege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49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06106C2-945F-41D7-9245-263CA06B5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135688"/>
            <a:ext cx="8928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>
                <a:latin typeface="Arial" panose="020B0604020202020204" pitchFamily="34" charset="0"/>
                <a:cs typeface="Times New Roman" panose="02020603050405020304" pitchFamily="18" charset="0"/>
              </a:rPr>
              <a:t>„</a:t>
            </a:r>
            <a:r>
              <a:rPr lang="de-DE" altLang="de-DE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Wiederholen – Durchführen</a:t>
            </a:r>
            <a:r>
              <a:rPr lang="de-DE" altLang="de-DE">
                <a:latin typeface="Arial" panose="020B0604020202020204" pitchFamily="34" charset="0"/>
                <a:cs typeface="Times New Roman" panose="02020603050405020304" pitchFamily="18" charset="0"/>
              </a:rPr>
              <a:t>“</a:t>
            </a:r>
            <a:endParaRPr lang="de-AT" altLang="de-DE" sz="4000"/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E9A5088E-5029-4005-AAB6-CC0432A35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76159"/>
              </p:ext>
            </p:extLst>
          </p:nvPr>
        </p:nvGraphicFramePr>
        <p:xfrm>
          <a:off x="107950" y="376238"/>
          <a:ext cx="8928100" cy="504746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7428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1996602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6264070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1773911">
                <a:tc rowSpan="2">
                  <a:txBody>
                    <a:bodyPr/>
                    <a:lstStyle/>
                    <a:p>
                      <a:r>
                        <a:rPr lang="de-AT" sz="4000" b="1" dirty="0"/>
                        <a:t>D</a:t>
                      </a:r>
                    </a:p>
                  </a:txBody>
                  <a:tcPr marL="91431" marR="91431" marT="45719" marB="45719" anchor="ctr">
                    <a:solidFill>
                      <a:srgbClr val="FF999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AT" sz="1600" b="1" dirty="0"/>
                        <a:t>DURCHFÜHRUNG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HLF2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sichert den Hund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gegen Angriffe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führt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schonende Menschenrettung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durch,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anschl.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Bergung der Fahrzeuge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sowie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Freimachen der Verkehrswege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  <a:tr h="82294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AT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HLF1</a:t>
                      </a:r>
                      <a:r>
                        <a:rPr kumimoji="0" lang="de-AT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errichtet die Einsatzleitung </a:t>
                      </a:r>
                      <a:r>
                        <a:rPr lang="de-AT" sz="2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neben der Hecke und bekämpft den </a:t>
                      </a:r>
                      <a:r>
                        <a:rPr lang="de-AT" sz="2400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Flüssigkeitsaustritt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395062"/>
                  </a:ext>
                </a:extLst>
              </a:tr>
              <a:tr h="822949">
                <a:tc>
                  <a:txBody>
                    <a:bodyPr/>
                    <a:lstStyle/>
                    <a:p>
                      <a:r>
                        <a:rPr lang="de-AT" sz="4000" b="1" dirty="0"/>
                        <a:t>V</a:t>
                      </a:r>
                    </a:p>
                  </a:txBody>
                  <a:tcPr marL="91431" marR="91431" marT="45719" marB="45719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VERSORGUNG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Versorgung im Bedarfsfall an die Einsatzleitung melden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284283"/>
                  </a:ext>
                </a:extLst>
              </a:tr>
              <a:tr h="1188703">
                <a:tc>
                  <a:txBody>
                    <a:bodyPr/>
                    <a:lstStyle/>
                    <a:p>
                      <a:r>
                        <a:rPr lang="de-AT" sz="4000" b="1" dirty="0"/>
                        <a:t>V</a:t>
                      </a:r>
                    </a:p>
                  </a:txBody>
                  <a:tcPr marL="91431" marR="91431" marT="45719" marB="45719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VERBINDUNG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Einsatzleitstelle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ist das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HLF1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 der Hecke</a:t>
                      </a:r>
                    </a:p>
                    <a:p>
                      <a:r>
                        <a:rPr lang="de-AT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Funkverbindung </a:t>
                      </a:r>
                      <a:r>
                        <a:rPr lang="de-AT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Sprechgruppe ZT-Haupt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527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03637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Bildschirmpräsentation (4:3)</PresentationFormat>
  <Paragraphs>70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Verdana</vt:lpstr>
      <vt:lpstr>Standarddesign</vt:lpstr>
      <vt:lpstr>Formulieren und Geben von Befehlen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Bretterbauer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Formulieren und Geben von Befehlen</dc:title>
  <dc:creator>Bretterbauer</dc:creator>
  <cp:lastModifiedBy>FF Stift Zwettl (N22439)</cp:lastModifiedBy>
  <cp:revision>63</cp:revision>
  <dcterms:created xsi:type="dcterms:W3CDTF">2003-01-31T20:12:38Z</dcterms:created>
  <dcterms:modified xsi:type="dcterms:W3CDTF">2024-01-19T11:10:17Z</dcterms:modified>
</cp:coreProperties>
</file>