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1" r:id="rId2"/>
  </p:sldMasterIdLst>
  <p:notesMasterIdLst>
    <p:notesMasterId r:id="rId36"/>
  </p:notesMasterIdLst>
  <p:sldIdLst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7102475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96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8" tIns="49509" rIns="99018" bIns="49509" numCol="1" anchor="t" anchorCtr="0" compatLnSpc="1">
            <a:prstTxWarp prst="textNoShape">
              <a:avLst/>
            </a:prstTxWarp>
          </a:bodyPr>
          <a:lstStyle>
            <a:lvl1pPr defTabSz="990303" eaLnBrk="1" hangingPunct="1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40" y="3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8" tIns="49509" rIns="99018" bIns="49509" numCol="1" anchor="t" anchorCtr="0" compatLnSpc="1">
            <a:prstTxWarp prst="textNoShape">
              <a:avLst/>
            </a:prstTxWarp>
          </a:bodyPr>
          <a:lstStyle>
            <a:lvl1pPr algn="r" defTabSz="990303" eaLnBrk="1" hangingPunct="1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4" y="4860925"/>
            <a:ext cx="568261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8" tIns="49509" rIns="99018" bIns="49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855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8" tIns="49509" rIns="99018" bIns="49509" numCol="1" anchor="b" anchorCtr="0" compatLnSpc="1">
            <a:prstTxWarp prst="textNoShape">
              <a:avLst/>
            </a:prstTxWarp>
          </a:bodyPr>
          <a:lstStyle>
            <a:lvl1pPr defTabSz="990303" eaLnBrk="1" hangingPunct="1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40" y="9721855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8" tIns="49509" rIns="99018" bIns="49509" numCol="1" anchor="b" anchorCtr="0" compatLnSpc="1">
            <a:prstTxWarp prst="textNoShape">
              <a:avLst/>
            </a:prstTxWarp>
          </a:bodyPr>
          <a:lstStyle>
            <a:lvl1pPr algn="r" defTabSz="990303" eaLnBrk="1" hangingPunct="1">
              <a:defRPr sz="1300" smtClean="0">
                <a:cs typeface="+mn-cs"/>
              </a:defRPr>
            </a:lvl1pPr>
          </a:lstStyle>
          <a:p>
            <a:pPr>
              <a:defRPr/>
            </a:pPr>
            <a:fld id="{AA6A7F6D-431C-4CB8-AF85-A8EAE37D19B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29881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A7F6D-431C-4CB8-AF85-A8EAE37D19B3}" type="slidenum">
              <a:rPr lang="de-AT" altLang="de-DE" smtClean="0"/>
              <a:pPr>
                <a:defRPr/>
              </a:pPr>
              <a:t>25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0604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C61B-34EA-484C-BF3E-FEA5498D6DC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4884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16A9D-DAC6-4EE9-817A-D459D606A18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3032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54F5B-97BE-4B49-83A4-2EC915A1AAB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6526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pic>
        <p:nvPicPr>
          <p:cNvPr id="6" name="Picture 4" descr="Hintergrund Foliengestalt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3838"/>
            <a:ext cx="8964612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388" y="6237288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800" i="1">
                <a:latin typeface="Arial" panose="020B0604020202020204" pitchFamily="34" charset="0"/>
              </a:rPr>
              <a:t>Niederösterreichischer Landesfeuerwehrverband</a:t>
            </a:r>
            <a:br>
              <a:rPr lang="de-AT" altLang="de-DE" sz="800" i="1">
                <a:latin typeface="Arial" panose="020B0604020202020204" pitchFamily="34" charset="0"/>
              </a:rPr>
            </a:br>
            <a:r>
              <a:rPr lang="de-AT" altLang="de-DE" sz="1200">
                <a:solidFill>
                  <a:srgbClr val="777777"/>
                </a:solidFill>
                <a:latin typeface="Kravitz Thermal" panose="00000400000000000000" pitchFamily="2" charset="0"/>
              </a:rPr>
              <a:t>Bezirksfeuerwehrkommando Zwettl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9F98F6-82D7-49E9-81C7-5FB1E99F8EC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10500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C982F-13BD-43A2-AF78-F0D42E93E14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57154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16AC-440F-4AB2-9CC6-1E94A61983C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2056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0DAF4-EFAA-492C-A140-177F014E2EB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643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FC7ED-D6B3-4AF3-82B1-834A6FBA4ED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27161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2DF0-4207-4D36-B5D5-7328044D125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48517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EA9B-5142-4193-ABB3-0BECAF3BAFD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04590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D178-51AD-48EC-8C36-E772FBC8F4B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3916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4732-18B0-421C-8770-0876E424039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65676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92958-8250-4BC4-A759-E9BA1F50B96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15826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0B2E-F4F6-4283-9683-45E89408F15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5989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6729D-D56D-4E42-9916-26503351291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6288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53B5-DE36-4951-B225-61D778A6F22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2511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3AF7-615F-4B5A-8477-CE07557731D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5442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82AF-3E12-4D70-91D8-3E390533929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7030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DE833-DE4A-4465-9A6F-6CEB5926FA4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6927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D043-586C-4433-B2ED-9135B970267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7027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3C40-961B-48E8-AD33-A7D7B6ECA9D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9237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DC87-2F52-43F5-9A2B-E8971B1BE10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5851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FAD8ECAF-6259-40E0-938F-2A6C147C3FA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pic>
        <p:nvPicPr>
          <p:cNvPr id="2052" name="Picture 4" descr="Hintergrund Foliengestaltu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3838"/>
            <a:ext cx="8964612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23D8C1-15D3-4B35-9928-301D118BDCD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79388" y="62372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 sz="1200">
              <a:solidFill>
                <a:srgbClr val="777777"/>
              </a:solidFill>
              <a:latin typeface="Kravitz Thermal" panose="00000400000000000000" pitchFamily="2" charset="0"/>
            </a:endParaRPr>
          </a:p>
        </p:txBody>
      </p:sp>
      <p:pic>
        <p:nvPicPr>
          <p:cNvPr id="2059" name="Picture 11" descr="fla_gold_4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1811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78275"/>
            <a:ext cx="7772400" cy="822325"/>
          </a:xfrm>
        </p:spPr>
        <p:txBody>
          <a:bodyPr/>
          <a:lstStyle/>
          <a:p>
            <a:pPr eaLnBrk="1" hangingPunct="1"/>
            <a:r>
              <a:rPr lang="de-DE" altLang="de-DE" sz="2400" b="1">
                <a:solidFill>
                  <a:schemeClr val="tx1"/>
                </a:solidFill>
                <a:latin typeface="Verdana" panose="020B0604030504040204" pitchFamily="34" charset="0"/>
              </a:rPr>
              <a:t>NÖ Feuerwehrleistungsabzeichen in Gold </a:t>
            </a:r>
            <a:br>
              <a:rPr lang="de-DE" altLang="de-DE" sz="2400" b="1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de-DE" altLang="de-DE" sz="2400" b="1">
                <a:solidFill>
                  <a:schemeClr val="tx1"/>
                </a:solidFill>
                <a:latin typeface="Verdana" panose="020B0604030504040204" pitchFamily="34" charset="0"/>
              </a:rPr>
              <a:t>(FLA Gold)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1371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latin typeface="Verdana" panose="020B0604030504040204" pitchFamily="34" charset="0"/>
              </a:rPr>
              <a:t>Disziplin: </a:t>
            </a:r>
            <a:br>
              <a:rPr lang="de-DE" altLang="de-DE" sz="2400" b="1" dirty="0">
                <a:latin typeface="Verdana" panose="020B0604030504040204" pitchFamily="34" charset="0"/>
              </a:rPr>
            </a:br>
            <a:r>
              <a:rPr lang="de-DE" altLang="de-DE" sz="2400" b="1" dirty="0">
                <a:latin typeface="Verdana" panose="020B0604030504040204" pitchFamily="34" charset="0"/>
              </a:rPr>
              <a:t>„Führungsverfahren“</a:t>
            </a:r>
            <a:br>
              <a:rPr lang="de-DE" altLang="de-DE" sz="2400" b="1" dirty="0">
                <a:latin typeface="Verdana" panose="020B0604030504040204" pitchFamily="34" charset="0"/>
              </a:rPr>
            </a:br>
            <a:r>
              <a:rPr lang="de-DE" altLang="de-DE" sz="2400" b="1" dirty="0">
                <a:latin typeface="Verdana" panose="020B0604030504040204" pitchFamily="34" charset="0"/>
              </a:rPr>
              <a:t>Beispiel 1</a:t>
            </a:r>
            <a:endParaRPr lang="de-DE" altLang="de-DE" dirty="0"/>
          </a:p>
        </p:txBody>
      </p:sp>
      <p:pic>
        <p:nvPicPr>
          <p:cNvPr id="5124" name="Picture 5" descr="fla_gold_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38DE2E0-3C07-4706-A125-D0D1702D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98F6-82D7-49E9-81C7-5FB1E99F8ECB}" type="slidenum">
              <a:rPr lang="de-AT" altLang="de-DE" smtClean="0"/>
              <a:pPr>
                <a:defRPr/>
              </a:pPr>
              <a:t>1</a:t>
            </a:fld>
            <a:endParaRPr lang="de-AT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608012"/>
          </a:xfrm>
        </p:spPr>
        <p:txBody>
          <a:bodyPr/>
          <a:lstStyle/>
          <a:p>
            <a:pPr eaLnBrk="1" hangingPunct="1"/>
            <a:r>
              <a:rPr lang="de-DE" altLang="de-DE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43075"/>
            <a:ext cx="86868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Festlegung des Standortes der </a:t>
            </a:r>
            <a:r>
              <a:rPr lang="de-AT" altLang="de-DE" sz="2400" dirty="0">
                <a:solidFill>
                  <a:schemeClr val="accent2"/>
                </a:solidFill>
              </a:rPr>
              <a:t>Einsatzleitstelle vor Haus 4</a:t>
            </a:r>
            <a:endParaRPr lang="de-AT" altLang="de-DE" sz="24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Bergen von Traktor und Anhänger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E</a:t>
            </a:r>
            <a:r>
              <a:rPr lang="de-AT" altLang="de-DE" sz="2400" dirty="0" err="1"/>
              <a:t>nergieversorgungsunternehmen</a:t>
            </a:r>
            <a:r>
              <a:rPr lang="de-AT" altLang="de-DE" sz="2400" dirty="0"/>
              <a:t> verständigen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Versicherungsvertreter verständigen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Einsatz von Wasserwerfer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 Atemschutzsammelplatz errichten lassen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/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304800" y="18319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8600" y="17557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304800" y="23653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1511" name="Rectangle 14"/>
          <p:cNvSpPr>
            <a:spLocks noChangeArrowheads="1"/>
          </p:cNvSpPr>
          <p:nvPr/>
        </p:nvSpPr>
        <p:spPr bwMode="auto">
          <a:xfrm>
            <a:off x="304800" y="28987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304800" y="34321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1513" name="Rectangle 16"/>
          <p:cNvSpPr>
            <a:spLocks noChangeArrowheads="1"/>
          </p:cNvSpPr>
          <p:nvPr/>
        </p:nvSpPr>
        <p:spPr bwMode="auto">
          <a:xfrm>
            <a:off x="304800" y="39655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116013" y="5127625"/>
            <a:ext cx="6048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dirty="0">
                <a:solidFill>
                  <a:srgbClr val="008000"/>
                </a:solidFill>
              </a:rPr>
              <a:t>Üblicherweise sind </a:t>
            </a:r>
            <a:r>
              <a:rPr lang="de-AT" altLang="de-DE" b="1" dirty="0">
                <a:solidFill>
                  <a:srgbClr val="008000"/>
                </a:solidFill>
              </a:rPr>
              <a:t>6 Punkte</a:t>
            </a:r>
            <a:r>
              <a:rPr lang="de-AT" altLang="de-DE" dirty="0">
                <a:solidFill>
                  <a:srgbClr val="008000"/>
                </a:solidFill>
              </a:rPr>
              <a:t> anzukreuzen und bei Bedarf auch zu ergänzen!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825507F-C127-4B1C-B104-81BACAAC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10</a:t>
            </a:fld>
            <a:endParaRPr lang="de-AT" altLang="de-DE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B090529-B6B0-16C2-B823-C9DEF450C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92" y="4575175"/>
            <a:ext cx="3810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6DC1B093-80EE-1D62-63AF-11D5EE37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92" y="44989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utoUpdateAnimBg="0"/>
      <p:bldP spid="12305" grpId="0"/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6863"/>
            <a:ext cx="8270875" cy="1187450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5) Zur Umsetzung des Entschlusses geben Sie als Einsatzleiter:</a:t>
            </a:r>
            <a:br>
              <a:rPr lang="de-AT" altLang="de-DE" sz="240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de-DE" altLang="de-DE" sz="24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8153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e</a:t>
            </a:r>
            <a:r>
              <a:rPr lang="de-AT" altLang="de-DE" sz="2400" dirty="0" err="1"/>
              <a:t>ine</a:t>
            </a:r>
            <a:r>
              <a:rPr lang="de-AT" altLang="de-DE" sz="2400" dirty="0"/>
              <a:t> Dienstanweisung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einen mündlichen Bescheid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de-DE" altLang="de-DE" sz="2400" dirty="0"/>
              <a:t> </a:t>
            </a:r>
            <a:r>
              <a:rPr lang="de-AT" altLang="de-DE" sz="2400" dirty="0"/>
              <a:t>einen Befehl</a:t>
            </a:r>
            <a:endParaRPr lang="de-DE" altLang="de-DE" sz="24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de-AT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de-DE" altLang="de-DE" sz="2400" dirty="0">
                <a:cs typeface="Times New Roman" panose="02020603050405020304" pitchFamily="18" charset="0"/>
              </a:rPr>
              <a:t> </a:t>
            </a:r>
            <a:r>
              <a:rPr lang="de-AT" altLang="de-DE" sz="2400" dirty="0"/>
              <a:t>eine Meldung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/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838200" y="3429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62000" y="3352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2534" name="Rectangle 14"/>
          <p:cNvSpPr>
            <a:spLocks noChangeArrowheads="1"/>
          </p:cNvSpPr>
          <p:nvPr/>
        </p:nvSpPr>
        <p:spPr bwMode="auto">
          <a:xfrm>
            <a:off x="838200" y="3962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2536" name="Rectangle 16"/>
          <p:cNvSpPr>
            <a:spLocks noChangeArrowheads="1"/>
          </p:cNvSpPr>
          <p:nvPr/>
        </p:nvSpPr>
        <p:spPr bwMode="auto">
          <a:xfrm>
            <a:off x="838200" y="2362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2537" name="Rectangle 17"/>
          <p:cNvSpPr>
            <a:spLocks noChangeArrowheads="1"/>
          </p:cNvSpPr>
          <p:nvPr/>
        </p:nvSpPr>
        <p:spPr bwMode="auto">
          <a:xfrm>
            <a:off x="838200" y="2895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9FF9D16-7554-4443-9CC6-583118CF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11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6225"/>
            <a:ext cx="8305800" cy="365125"/>
          </a:xfrm>
        </p:spPr>
        <p:txBody>
          <a:bodyPr/>
          <a:lstStyle/>
          <a:p>
            <a:pPr algn="l" eaLnBrk="1" hangingPunct="1"/>
            <a:r>
              <a:rPr lang="en-GB" altLang="de-DE" sz="2400" b="1" dirty="0">
                <a:solidFill>
                  <a:schemeClr val="tx1"/>
                </a:solidFill>
              </a:rPr>
              <a:t>6)</a:t>
            </a:r>
            <a:r>
              <a:rPr lang="en-GB" altLang="de-DE" sz="2400" dirty="0">
                <a:solidFill>
                  <a:schemeClr val="tx1"/>
                </a:solidFill>
              </a:rPr>
              <a:t> </a:t>
            </a:r>
            <a:r>
              <a:rPr lang="en-GB" altLang="de-DE" sz="2400" dirty="0" err="1">
                <a:solidFill>
                  <a:schemeClr val="tx1"/>
                </a:solidFill>
              </a:rPr>
              <a:t>Befehl</a:t>
            </a:r>
            <a:r>
              <a:rPr lang="en-GB" altLang="de-DE" sz="2400" dirty="0">
                <a:solidFill>
                  <a:schemeClr val="tx1"/>
                </a:solidFill>
              </a:rPr>
              <a:t> an die </a:t>
            </a:r>
            <a:r>
              <a:rPr lang="en-GB" altLang="de-DE" sz="2400" dirty="0" err="1">
                <a:solidFill>
                  <a:schemeClr val="tx1"/>
                </a:solidFill>
              </a:rPr>
              <a:t>Gruppenkommandanten</a:t>
            </a:r>
            <a:r>
              <a:rPr lang="en-GB" altLang="de-DE" sz="2400" dirty="0">
                <a:solidFill>
                  <a:schemeClr val="tx1"/>
                </a:solidFill>
              </a:rPr>
              <a:t> der FF A-Dorf</a:t>
            </a: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153400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 b="1" dirty="0"/>
              <a:t>1. LAGE: 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 </a:t>
            </a:r>
            <a:r>
              <a:rPr lang="de-AT" altLang="de-DE" sz="2400" b="1" dirty="0"/>
              <a:t>2. ENTSCHLUSS:</a:t>
            </a:r>
            <a:r>
              <a:rPr lang="de-AT" altLang="de-DE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3850" y="1387475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</a:rPr>
              <a:t> Schadenslage:</a:t>
            </a: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</a:rPr>
              <a:t>     Dachstuhl des Wohngebäudes in Vollbrand</a:t>
            </a:r>
            <a:b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de-AT" altLang="de-DE" b="1" i="1" dirty="0">
                <a:solidFill>
                  <a:srgbClr val="008000"/>
                </a:solidFill>
                <a:latin typeface="Arial" panose="020B0604020202020204" pitchFamily="34" charset="0"/>
              </a:rPr>
              <a:t>	</a:t>
            </a: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</a:rPr>
              <a:t>keine Personen oder Tiere gefährdet</a:t>
            </a:r>
            <a:r>
              <a:rPr lang="de-AT" altLang="de-DE" b="1" i="1">
                <a:solidFill>
                  <a:srgbClr val="FF0000"/>
                </a:solidFill>
                <a:latin typeface="Arial" panose="020B0604020202020204" pitchFamily="34" charset="0"/>
              </a:rPr>
              <a:t>, 	</a:t>
            </a:r>
            <a:r>
              <a:rPr lang="de-AT" altLang="de-DE" b="1" i="1">
                <a:solidFill>
                  <a:srgbClr val="008000"/>
                </a:solidFill>
                <a:latin typeface="Arial" panose="020B0604020202020204" pitchFamily="34" charset="0"/>
              </a:rPr>
              <a:t>Ausbreitungsgefahr </a:t>
            </a:r>
            <a:r>
              <a:rPr lang="de-AT" altLang="de-DE" b="1" i="1" dirty="0">
                <a:solidFill>
                  <a:srgbClr val="008000"/>
                </a:solidFill>
                <a:latin typeface="Arial" panose="020B0604020202020204" pitchFamily="34" charset="0"/>
              </a:rPr>
              <a:t>auf Nachbargebäude.</a:t>
            </a:r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76250" y="5405438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Brandausbreitung auf Nachbarobjekte verhindern, Brandbekämpfung durchführen und Sicherstellung der Löschwasserversorgung</a:t>
            </a:r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68312" y="2781300"/>
            <a:ext cx="85264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</a:rPr>
              <a:t> Eigene Lage</a:t>
            </a: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</a:rPr>
              <a:t>	HLF2, MTF, 13 Feuerwehrmitglieder, </a:t>
            </a:r>
            <a:b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FF B-Dorf u. C-Dorf sind </a:t>
            </a:r>
            <a:r>
              <a:rPr lang="de-AT" altLang="de-DE" sz="2000" b="1" i="1" dirty="0">
                <a:solidFill>
                  <a:srgbClr val="008000"/>
                </a:solidFill>
                <a:latin typeface="Arial" panose="020B0604020202020204" pitchFamily="34" charset="0"/>
              </a:rPr>
              <a:t>ausgerückt</a:t>
            </a:r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, Polizei und Rettung vor Ort</a:t>
            </a:r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>
            <a:off x="468313" y="3141663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3562" name="Line 16"/>
          <p:cNvSpPr>
            <a:spLocks noChangeShapeType="1"/>
          </p:cNvSpPr>
          <p:nvPr/>
        </p:nvSpPr>
        <p:spPr bwMode="auto">
          <a:xfrm>
            <a:off x="400050" y="1768475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3563" name="Line 17"/>
          <p:cNvSpPr>
            <a:spLocks noChangeShapeType="1"/>
          </p:cNvSpPr>
          <p:nvPr/>
        </p:nvSpPr>
        <p:spPr bwMode="auto">
          <a:xfrm>
            <a:off x="400050" y="4541838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3564" name="Line 18"/>
          <p:cNvSpPr>
            <a:spLocks noChangeShapeType="1"/>
          </p:cNvSpPr>
          <p:nvPr/>
        </p:nvSpPr>
        <p:spPr bwMode="auto">
          <a:xfrm>
            <a:off x="469900" y="21240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3565" name="Line 19"/>
          <p:cNvSpPr>
            <a:spLocks noChangeShapeType="1"/>
          </p:cNvSpPr>
          <p:nvPr/>
        </p:nvSpPr>
        <p:spPr bwMode="auto">
          <a:xfrm>
            <a:off x="554038" y="39243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3566" name="Line 20"/>
          <p:cNvSpPr>
            <a:spLocks noChangeShapeType="1"/>
          </p:cNvSpPr>
          <p:nvPr/>
        </p:nvSpPr>
        <p:spPr bwMode="auto">
          <a:xfrm>
            <a:off x="469900" y="4868863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3567" name="Line 21"/>
          <p:cNvSpPr>
            <a:spLocks noChangeShapeType="1"/>
          </p:cNvSpPr>
          <p:nvPr/>
        </p:nvSpPr>
        <p:spPr bwMode="auto">
          <a:xfrm>
            <a:off x="476250" y="6151563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3568" name="Line 22"/>
          <p:cNvSpPr>
            <a:spLocks noChangeShapeType="1"/>
          </p:cNvSpPr>
          <p:nvPr/>
        </p:nvSpPr>
        <p:spPr bwMode="auto">
          <a:xfrm>
            <a:off x="476250" y="5770563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68313" y="4149725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AT" altLang="de-DE" b="1" i="1">
                <a:solidFill>
                  <a:srgbClr val="FF0000"/>
                </a:solidFill>
                <a:latin typeface="Arial" panose="020B0604020202020204" pitchFamily="34" charset="0"/>
              </a:rPr>
              <a:t> Allgemeine Lage</a:t>
            </a:r>
            <a:br>
              <a:rPr lang="de-AT" altLang="de-DE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de-AT" altLang="de-DE" b="1" i="1">
                <a:solidFill>
                  <a:srgbClr val="FF0000"/>
                </a:solidFill>
                <a:latin typeface="Arial" panose="020B0604020202020204" pitchFamily="34" charset="0"/>
              </a:rPr>
              <a:t>	Ostwind</a:t>
            </a:r>
            <a:endParaRPr lang="de-DE" altLang="de-DE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70" name="Line 24"/>
          <p:cNvSpPr>
            <a:spLocks noChangeShapeType="1"/>
          </p:cNvSpPr>
          <p:nvPr/>
        </p:nvSpPr>
        <p:spPr bwMode="auto">
          <a:xfrm>
            <a:off x="614363" y="34925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3571" name="Line 25"/>
          <p:cNvSpPr>
            <a:spLocks noChangeShapeType="1"/>
          </p:cNvSpPr>
          <p:nvPr/>
        </p:nvSpPr>
        <p:spPr bwMode="auto">
          <a:xfrm>
            <a:off x="468313" y="24923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DC10834-D183-4C24-A246-CDAB86AA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12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utoUpdateAnimBg="0"/>
      <p:bldP spid="14348" grpId="0" autoUpdateAnimBg="0"/>
      <p:bldP spid="14349" grpId="0" autoUpdateAnimBg="0"/>
      <p:bldP spid="143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1241425"/>
            <a:ext cx="8458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492125" indent="-3016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 b="1" i="1" u="sng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HLF2 verhindert Übergreifen des Brandes auf das linke Nachbarobjekt, Wasserentnahmestelle Überflurhydrant vor Haus 18.</a:t>
            </a:r>
            <a:b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MTF errichtet Einsatzleitung vor Haus 4 und stellt Einvernehmen mit der Polizei und der Rettung her</a:t>
            </a:r>
            <a:endParaRPr lang="de-AT" altLang="de-DE" b="1" i="1" dirty="0">
              <a:solidFill>
                <a:srgbClr val="FF505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457200" y="19843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457200" y="23495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57200" y="27082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57200" y="34321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57200" y="41179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57200" y="44989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57200" y="48799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457200" y="52609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57200" y="38131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81000" y="76517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DURCHFÜHRUNG:</a:t>
            </a: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7108D16-A87E-4691-961A-855A2536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9EA9B-5142-4193-ABB3-0BECAF3BAFD1}" type="slidenum">
              <a:rPr lang="de-AT" altLang="de-DE" smtClean="0"/>
              <a:pPr>
                <a:defRPr/>
              </a:pPr>
              <a:t>13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458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 VERSORGUNG </a:t>
            </a:r>
          </a:p>
          <a:p>
            <a:pPr eaLnBrk="1" hangingPunct="1"/>
            <a:endParaRPr lang="de-AT" altLang="de-DE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 VERBINDUNG: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74278" y="3717032"/>
            <a:ext cx="8359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Einsatzleitung bei MTF </a:t>
            </a:r>
            <a: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A-Dorf </a:t>
            </a: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bei Haus Nr. 4</a:t>
            </a: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Funkverbindung Sprechgruppe FW-ZT-Haupt</a:t>
            </a:r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9750" y="4614227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!</a:t>
            </a: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Durchführen ! </a:t>
            </a:r>
            <a:endParaRPr lang="de-DE" altLang="de-DE" dirty="0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09600" y="4953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609600" y="443711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609600" y="407707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09600" y="2590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09600" y="2209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0656DDF-0A95-4A8C-9BD8-645211602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44824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Atemschutzsammelplatz bei Haus Nr. 2 durch KDOF B-Dorf</a:t>
            </a:r>
            <a:b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Verpflegung und Betriebsmittel bei der Einsatzleitung MTF A-Dorf bei Haus Nr. 4 anfordern </a:t>
            </a:r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7AD5EA-AF57-412F-B569-978650A4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9EA9B-5142-4193-ABB3-0BECAF3BAFD1}" type="slidenum">
              <a:rPr lang="de-AT" altLang="de-DE" smtClean="0"/>
              <a:pPr>
                <a:defRPr/>
              </a:pPr>
              <a:t>14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8" grpId="0" build="p" autoUpdateAnimBg="0"/>
      <p:bldP spid="1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6357937" cy="431800"/>
          </a:xfrm>
        </p:spPr>
        <p:txBody>
          <a:bodyPr/>
          <a:lstStyle/>
          <a:p>
            <a:pPr algn="l" eaLnBrk="1" hangingPunct="1"/>
            <a:r>
              <a:rPr lang="de-AT" altLang="de-DE" sz="2400" dirty="0"/>
              <a:t>Gruppenkommandant HLF2 A-Dorf meldet:</a:t>
            </a:r>
            <a:endParaRPr lang="de-DE" altLang="de-DE" sz="24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135938" cy="29368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8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AT" altLang="de-DE" sz="2800"/>
              <a:t>Durch den starken Wind kann ein Übergreifen auf das Nachbarobjekt nicht verhindert werden.</a:t>
            </a:r>
            <a:endParaRPr lang="de-AT" altLang="de-DE" sz="28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AT" altLang="de-DE" sz="2800"/>
              <a:t>Brand breitet sich aus.</a:t>
            </a:r>
            <a:endParaRPr lang="de-DE" altLang="de-DE" sz="36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EC3CB6F-301A-4F50-B217-C6DAE90E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15</a:t>
            </a:fld>
            <a:endParaRPr lang="de-AT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58788"/>
            <a:ext cx="8001000" cy="822325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7) Sie führen eine neuerliche Lagefeststellung durch und fassen folgenden Entschluss:</a:t>
            </a:r>
            <a:endParaRPr lang="de-DE" altLang="de-DE" sz="2400" b="1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90688"/>
            <a:ext cx="8686800" cy="46180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Kreuzen Sie aus den folgenden Möglichkeiten jene </a:t>
            </a:r>
            <a:r>
              <a:rPr lang="de-DE" altLang="de-DE" sz="2400" dirty="0">
                <a:solidFill>
                  <a:schemeClr val="accent2"/>
                </a:solidFill>
              </a:rPr>
              <a:t>zwei Maßnahmen</a:t>
            </a:r>
            <a:r>
              <a:rPr lang="de-DE" altLang="de-DE" sz="2400" dirty="0"/>
              <a:t> an, die Sie als Einsatzleiter </a:t>
            </a:r>
            <a:r>
              <a:rPr lang="de-DE" altLang="de-DE" sz="2400" dirty="0">
                <a:solidFill>
                  <a:schemeClr val="accent2"/>
                </a:solidFill>
              </a:rPr>
              <a:t>zuerst</a:t>
            </a:r>
            <a:r>
              <a:rPr lang="de-DE" altLang="de-DE" sz="2400" dirty="0"/>
              <a:t> anordnen müssen.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     </a:t>
            </a:r>
            <a:r>
              <a:rPr lang="de-AT" altLang="de-DE" sz="2400" dirty="0"/>
              <a:t>Löschwasserversorgung über längere Strecke vorbereiten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Noch weitere zusätzliche Einsatzkräfte anfordern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Überprüfung der Einsatzzeiten anordnen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Strom abschalten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Sofortiger Einsatz der mittlerweile eingetroffenen Kräfte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Schützen einstellen und nur Brandbekämpfung durchführen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Abschnittsfeuerwehrkommandanten verständigen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Presse verständigen </a:t>
            </a:r>
            <a:endParaRPr lang="de-DE" altLang="de-DE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3108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489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600" y="341312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04800" y="4632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8600" y="455612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04800" y="3870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04800" y="4251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04800" y="5013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04800" y="5394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04800" y="5775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AFB467B-C9DF-40DE-94A0-5C0978A1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16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4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717550"/>
            <a:ext cx="7631112" cy="1187450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8) Welche Maßnahmen sind nach dem Einrücken in das Feuerwehrhaus bei Einsatzende zu veranlassen?</a:t>
            </a:r>
            <a:endParaRPr lang="de-DE" altLang="de-DE" sz="2400" b="1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153400" cy="8382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b="1"/>
              <a:t>Führen Sie mindestens </a:t>
            </a:r>
            <a:r>
              <a:rPr lang="de-AT" altLang="de-DE" sz="2400" b="1">
                <a:solidFill>
                  <a:schemeClr val="accent2"/>
                </a:solidFill>
              </a:rPr>
              <a:t>zwei</a:t>
            </a:r>
            <a:r>
              <a:rPr lang="de-AT" altLang="de-DE" sz="2400" b="1"/>
              <a:t> Antworten an.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de-AT" altLang="de-DE" sz="2400"/>
          </a:p>
          <a:p>
            <a:pPr marL="0" indent="0" eaLnBrk="1" hangingPunct="1"/>
            <a:endParaRPr lang="de-DE" altLang="de-DE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04800" y="2959100"/>
            <a:ext cx="8229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2"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Einrückmeldung absetzen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Einsatzbereitschaft herstellen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Hygienemaßnahmen</a:t>
            </a:r>
          </a:p>
          <a:p>
            <a:pPr eaLnBrk="1" hangingPunct="1"/>
            <a:endParaRPr lang="de-DE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Einsatznachbesprechung</a:t>
            </a:r>
            <a:endParaRPr lang="de-AT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7" name="Line 15"/>
          <p:cNvSpPr>
            <a:spLocks noChangeShapeType="1"/>
          </p:cNvSpPr>
          <p:nvPr/>
        </p:nvSpPr>
        <p:spPr bwMode="auto">
          <a:xfrm>
            <a:off x="728663" y="3340100"/>
            <a:ext cx="7348537" cy="1588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8" name="Line 16"/>
          <p:cNvSpPr>
            <a:spLocks noChangeShapeType="1"/>
          </p:cNvSpPr>
          <p:nvPr/>
        </p:nvSpPr>
        <p:spPr bwMode="auto">
          <a:xfrm>
            <a:off x="728663" y="4102100"/>
            <a:ext cx="7348537" cy="1588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9" name="Line 18"/>
          <p:cNvSpPr>
            <a:spLocks noChangeShapeType="1"/>
          </p:cNvSpPr>
          <p:nvPr/>
        </p:nvSpPr>
        <p:spPr bwMode="auto">
          <a:xfrm>
            <a:off x="762000" y="4799013"/>
            <a:ext cx="7348538" cy="1587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0" name="Line 19"/>
          <p:cNvSpPr>
            <a:spLocks noChangeShapeType="1"/>
          </p:cNvSpPr>
          <p:nvPr/>
        </p:nvSpPr>
        <p:spPr bwMode="auto">
          <a:xfrm>
            <a:off x="827088" y="5514975"/>
            <a:ext cx="7348537" cy="1588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1EDC8A-E7BF-4D41-8A30-ACA168BB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17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36550"/>
            <a:ext cx="7772400" cy="944563"/>
          </a:xfrm>
        </p:spPr>
        <p:txBody>
          <a:bodyPr/>
          <a:lstStyle/>
          <a:p>
            <a:pPr eaLnBrk="1" hangingPunct="1"/>
            <a:r>
              <a:rPr lang="de-AT" altLang="de-DE" sz="3200" b="1">
                <a:latin typeface="Verdana" panose="020B0604030504040204" pitchFamily="34" charset="0"/>
              </a:rPr>
              <a:t>Führungsverfahren </a:t>
            </a:r>
            <a:br>
              <a:rPr lang="de-DE" altLang="de-DE" sz="3200" b="1">
                <a:latin typeface="Verdana" panose="020B0604030504040204" pitchFamily="34" charset="0"/>
              </a:rPr>
            </a:br>
            <a:r>
              <a:rPr lang="de-DE" altLang="de-DE" sz="2400" b="1">
                <a:latin typeface="Verdana" panose="020B0604030504040204" pitchFamily="34" charset="0"/>
              </a:rPr>
              <a:t>Beispiel: B) Techn. Einsatz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1000"/>
            <a:ext cx="8686800" cy="487362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/>
              <a:t>Annahme</a:t>
            </a:r>
            <a:endParaRPr lang="de-DE" altLang="de-DE" sz="2400" i="1" dirty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Sie sind Mitglied der Freiwilligen Feuerwehr „A-Dorf“ und als Zugskommandant eingeteilt.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Die Feuerwehr ist mit folgenden, den Richtlinien des NÖ LFV bzw. ÖBFV entsprechenden Fahrzeugen ausgerüstet:</a:t>
            </a:r>
            <a:r>
              <a:rPr lang="de-DE" altLang="de-DE" sz="2400" dirty="0"/>
              <a:t>	</a:t>
            </a:r>
            <a:br>
              <a:rPr lang="de-DE" altLang="de-DE" sz="2400" dirty="0"/>
            </a:br>
            <a:r>
              <a:rPr lang="de-DE" altLang="de-DE" sz="2400" dirty="0"/>
              <a:t>	</a:t>
            </a:r>
            <a:r>
              <a:rPr lang="de-AT" altLang="de-DE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1 HLF3,     1 MTF</a:t>
            </a:r>
            <a:r>
              <a:rPr lang="de-AT" altLang="de-DE" sz="2400" dirty="0"/>
              <a:t> </a:t>
            </a:r>
            <a:endParaRPr lang="de-DE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Weiters sind in unmittelbarer Nähe weitere den Richtlinien entsprechend ausgerüstete Einsatzfahrzeuge stationiert:</a:t>
            </a:r>
            <a:endParaRPr lang="de-DE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	</a:t>
            </a:r>
            <a:r>
              <a:rPr lang="de-DE" altLang="de-DE" sz="2400" dirty="0">
                <a:solidFill>
                  <a:schemeClr val="accent2"/>
                </a:solidFill>
              </a:rPr>
              <a:t>FF B – Dorf: 	1 HLF2       	1 KDOF</a:t>
            </a:r>
            <a:endParaRPr lang="de-DE" altLang="de-DE" sz="24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</a:rPr>
              <a:t>	FF C – Dorf: 	</a:t>
            </a:r>
            <a:r>
              <a:rPr lang="de-AT" altLang="de-DE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1 VRF		1 HLF1</a:t>
            </a:r>
            <a:endParaRPr lang="de-DE" altLang="de-DE" sz="24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49306C-5333-489B-8DC7-1ABD6D7F8345}"/>
              </a:ext>
            </a:extLst>
          </p:cNvPr>
          <p:cNvSpPr txBox="1"/>
          <p:nvPr/>
        </p:nvSpPr>
        <p:spPr>
          <a:xfrm>
            <a:off x="7668344" y="26064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Bsp</a:t>
            </a:r>
            <a:r>
              <a:rPr lang="de-AT" dirty="0"/>
              <a:t> 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6F1917A-4B28-4C6E-83D2-5CE8DAEA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18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36550"/>
            <a:ext cx="7772400" cy="944563"/>
          </a:xfrm>
        </p:spPr>
        <p:txBody>
          <a:bodyPr/>
          <a:lstStyle/>
          <a:p>
            <a:pPr eaLnBrk="1" hangingPunct="1"/>
            <a:r>
              <a:rPr lang="de-AT" altLang="de-DE" sz="3200" b="1">
                <a:latin typeface="Verdana" panose="020B0604030504040204" pitchFamily="34" charset="0"/>
              </a:rPr>
              <a:t>Führungsverfahren </a:t>
            </a:r>
            <a:br>
              <a:rPr lang="de-DE" altLang="de-DE" sz="3200" b="1">
                <a:latin typeface="Verdana" panose="020B0604030504040204" pitchFamily="34" charset="0"/>
              </a:rPr>
            </a:br>
            <a:r>
              <a:rPr lang="de-DE" altLang="de-DE" sz="2400" b="1">
                <a:latin typeface="Verdana" panose="020B0604030504040204" pitchFamily="34" charset="0"/>
              </a:rPr>
              <a:t>Beispiel: B) Techn. Einsatz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AT" altLang="de-DE" sz="2800" dirty="0">
                <a:cs typeface="Times New Roman" panose="02020603050405020304" pitchFamily="18" charset="0"/>
              </a:rPr>
              <a:t>Am </a:t>
            </a:r>
            <a:r>
              <a:rPr lang="de-AT" altLang="de-DE" sz="28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Bewerbstag</a:t>
            </a:r>
            <a:r>
              <a:rPr lang="de-AT" altLang="de-DE" sz="2800" dirty="0">
                <a:cs typeface="Times New Roman" panose="02020603050405020304" pitchFamily="18" charset="0"/>
              </a:rPr>
              <a:t> werden die oben angeführten Feuerwehren durch eine Bezirksalarmzentrale um </a:t>
            </a:r>
            <a:r>
              <a:rPr lang="de-AT" altLang="de-DE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22.50 Uhr</a:t>
            </a:r>
            <a:r>
              <a:rPr lang="de-AT" altLang="de-DE" sz="2800" dirty="0">
                <a:cs typeface="Times New Roman" panose="02020603050405020304" pitchFamily="18" charset="0"/>
              </a:rPr>
              <a:t> zu einem Verkehrsunfall mit Menschenrettung in A-Dorf, Hauptstraße 13 alarmiert: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AT" altLang="de-DE" sz="2800" dirty="0">
                <a:cs typeface="Times New Roman" panose="02020603050405020304" pitchFamily="18" charset="0"/>
              </a:rPr>
              <a:t>Als Sie im Feuerwehrhaus eintreffen, sind bereits einige Mitglieder anwesend. Insgesamt treffen </a:t>
            </a:r>
            <a:r>
              <a:rPr lang="de-AT" altLang="de-DE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14 Mitglieder</a:t>
            </a:r>
            <a:r>
              <a:rPr lang="de-AT" altLang="de-DE" sz="2800" dirty="0">
                <a:cs typeface="Times New Roman" panose="02020603050405020304" pitchFamily="18" charset="0"/>
              </a:rPr>
              <a:t> auf Grund der Alarmierung ein.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AT" altLang="de-DE" sz="2800" dirty="0">
                <a:cs typeface="Times New Roman" panose="02020603050405020304" pitchFamily="18" charset="0"/>
              </a:rPr>
              <a:t>Aufgrund Ihrer Funktion sind Sie bei diesem Einsatz Einsatzleiter.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AT" altLang="de-DE" sz="2800" dirty="0">
                <a:cs typeface="Times New Roman" panose="02020603050405020304" pitchFamily="18" charset="0"/>
              </a:rPr>
              <a:t>Um 22.55 Uhr rückt die Feuerwehr mit allen Fahrzeugen zu diesem Einsatz aus.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556049A-EA7E-4219-B9F9-CBD8AD7A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19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36550"/>
            <a:ext cx="7772400" cy="944563"/>
          </a:xfrm>
        </p:spPr>
        <p:txBody>
          <a:bodyPr/>
          <a:lstStyle/>
          <a:p>
            <a:pPr eaLnBrk="1" hangingPunct="1"/>
            <a:r>
              <a:rPr lang="de-AT" altLang="de-DE" sz="3200" b="1">
                <a:latin typeface="Verdana" panose="020B0604030504040204" pitchFamily="34" charset="0"/>
              </a:rPr>
              <a:t>Führungsverfahren </a:t>
            </a:r>
            <a:br>
              <a:rPr lang="de-DE" altLang="de-DE" sz="3200" b="1">
                <a:latin typeface="Verdana" panose="020B0604030504040204" pitchFamily="34" charset="0"/>
              </a:rPr>
            </a:br>
            <a:r>
              <a:rPr lang="de-DE" altLang="de-DE" sz="2400" b="1">
                <a:latin typeface="Verdana" panose="020B0604030504040204" pitchFamily="34" charset="0"/>
              </a:rPr>
              <a:t>Beispiel: A) Brandeinsatz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71650"/>
            <a:ext cx="8686800" cy="48260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/>
              <a:t>Annahme</a:t>
            </a:r>
            <a:endParaRPr lang="de-DE" altLang="de-DE" sz="2400" i="1" dirty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Sie sind Mitglied der Freiwilligen Feuerwehr „A-Dorf“ und als Zugskommandant eingeteilt.</a:t>
            </a:r>
            <a:endParaRPr lang="de-DE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Die Feuerwehr ist mit folgenden, den Richtlinien des NÖ LFV bzw. ÖBFV entsprechenden, Fahrzeugen ausgerüstet: </a:t>
            </a:r>
            <a:r>
              <a:rPr lang="de-DE" altLang="de-DE" sz="2400" dirty="0"/>
              <a:t>	</a:t>
            </a:r>
            <a:br>
              <a:rPr lang="de-DE" altLang="de-DE" sz="2400" dirty="0"/>
            </a:br>
            <a:r>
              <a:rPr lang="de-DE" altLang="de-DE" sz="2400" dirty="0"/>
              <a:t>	</a:t>
            </a:r>
            <a:r>
              <a:rPr lang="de-DE" altLang="de-DE" sz="2400" dirty="0">
                <a:solidFill>
                  <a:schemeClr val="accent2"/>
                </a:solidFill>
              </a:rPr>
              <a:t>1 HLF2    1 MTF</a:t>
            </a:r>
            <a:endParaRPr lang="de-DE" altLang="de-DE" sz="24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Weiters sind in unmittelbarer Nähe weitere den Richtlinien entsprechend ausgerüstete Einsatzfahrzeuge stationiert:</a:t>
            </a:r>
            <a:endParaRPr lang="de-DE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	</a:t>
            </a:r>
            <a:r>
              <a:rPr lang="de-DE" altLang="de-DE" sz="2400" dirty="0">
                <a:solidFill>
                  <a:schemeClr val="accent2"/>
                </a:solidFill>
              </a:rPr>
              <a:t>FF B – Dorf: 	1 HLF2      1 KDOF</a:t>
            </a:r>
            <a:endParaRPr lang="de-DE" altLang="de-DE" sz="24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</a:rPr>
              <a:t>	FF C – Dorf: 	1 HLF1      1 MTF</a:t>
            </a:r>
            <a:endParaRPr lang="de-DE" altLang="de-DE" dirty="0">
              <a:solidFill>
                <a:schemeClr val="accent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71DB14F-E8F7-4AAA-B8E4-CC50978678E5}"/>
              </a:ext>
            </a:extLst>
          </p:cNvPr>
          <p:cNvSpPr txBox="1"/>
          <p:nvPr/>
        </p:nvSpPr>
        <p:spPr>
          <a:xfrm>
            <a:off x="7668344" y="26064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Bsp</a:t>
            </a:r>
            <a:r>
              <a:rPr lang="de-AT" dirty="0"/>
              <a:t> 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72F3EB9-E220-4B42-B059-A866E8C8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2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2750"/>
            <a:ext cx="7848600" cy="1431925"/>
          </a:xfrm>
        </p:spPr>
        <p:txBody>
          <a:bodyPr/>
          <a:lstStyle/>
          <a:p>
            <a:pPr algn="l" eaLnBrk="1" hangingPunct="1"/>
            <a:r>
              <a:rPr lang="de-DE" altLang="de-DE" sz="2400" b="1" dirty="0">
                <a:solidFill>
                  <a:schemeClr val="tx1"/>
                </a:solidFill>
              </a:rPr>
              <a:t>1) </a:t>
            </a:r>
            <a:r>
              <a:rPr lang="de-AT" altLang="de-DE" sz="2400" b="1" dirty="0">
                <a:solidFill>
                  <a:schemeClr val="tx1"/>
                </a:solidFill>
              </a:rPr>
              <a:t>Kreuzen Sie </a:t>
            </a:r>
            <a:r>
              <a:rPr lang="de-AT" altLang="de-DE" sz="2400" b="1" dirty="0">
                <a:solidFill>
                  <a:schemeClr val="accent2"/>
                </a:solidFill>
              </a:rPr>
              <a:t>drei Maßnahmen</a:t>
            </a:r>
            <a:r>
              <a:rPr lang="de-AT" altLang="de-DE" sz="2400" b="1" dirty="0">
                <a:solidFill>
                  <a:schemeClr val="tx1"/>
                </a:solidFill>
              </a:rPr>
              <a:t>, bzw. Anordnungen an, die Sie vor oder auf der Fahrt zum </a:t>
            </a:r>
            <a:r>
              <a:rPr lang="de-AT" altLang="de-DE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ca. 1 km entfernten Einsatzort treffen können</a:t>
            </a:r>
            <a:r>
              <a:rPr lang="de-AT" altLang="de-DE" sz="2400" b="1" dirty="0">
                <a:solidFill>
                  <a:schemeClr val="tx1"/>
                </a:solidFill>
              </a:rPr>
              <a:t>.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39624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Ausrückmeldung absetzen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Einsatzsofortmeldung absetzen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Mannschaft auf die Einsatzfahrzeuge einteilen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Befehlsstelle einrichten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Auf ordnungsgemäße Einsatzbekleidung achten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Verpflegung für die Mannschaft besorgen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Versorgung anfordern</a:t>
            </a:r>
          </a:p>
        </p:txBody>
      </p:sp>
      <p:sp>
        <p:nvSpPr>
          <p:cNvPr id="31748" name="Rectangle 15"/>
          <p:cNvSpPr>
            <a:spLocks noChangeArrowheads="1"/>
          </p:cNvSpPr>
          <p:nvPr/>
        </p:nvSpPr>
        <p:spPr bwMode="auto">
          <a:xfrm>
            <a:off x="685800" y="2057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09600" y="1981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1750" name="Rectangle 17"/>
          <p:cNvSpPr>
            <a:spLocks noChangeArrowheads="1"/>
          </p:cNvSpPr>
          <p:nvPr/>
        </p:nvSpPr>
        <p:spPr bwMode="auto">
          <a:xfrm>
            <a:off x="685800" y="31924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09600" y="3116263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1752" name="Rectangle 19"/>
          <p:cNvSpPr>
            <a:spLocks noChangeArrowheads="1"/>
          </p:cNvSpPr>
          <p:nvPr/>
        </p:nvSpPr>
        <p:spPr bwMode="auto">
          <a:xfrm>
            <a:off x="685800" y="4267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09600" y="4191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1754" name="Rectangle 21"/>
          <p:cNvSpPr>
            <a:spLocks noChangeArrowheads="1"/>
          </p:cNvSpPr>
          <p:nvPr/>
        </p:nvSpPr>
        <p:spPr bwMode="auto">
          <a:xfrm>
            <a:off x="685800" y="4800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1755" name="Rectangle 23"/>
          <p:cNvSpPr>
            <a:spLocks noChangeArrowheads="1"/>
          </p:cNvSpPr>
          <p:nvPr/>
        </p:nvSpPr>
        <p:spPr bwMode="auto">
          <a:xfrm>
            <a:off x="685800" y="2590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1756" name="Rectangle 24"/>
          <p:cNvSpPr>
            <a:spLocks noChangeArrowheads="1"/>
          </p:cNvSpPr>
          <p:nvPr/>
        </p:nvSpPr>
        <p:spPr bwMode="auto">
          <a:xfrm>
            <a:off x="685800" y="3733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1757" name="Rectangle 25"/>
          <p:cNvSpPr>
            <a:spLocks noChangeArrowheads="1"/>
          </p:cNvSpPr>
          <p:nvPr/>
        </p:nvSpPr>
        <p:spPr bwMode="auto">
          <a:xfrm>
            <a:off x="685800" y="5334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ECAF59-3671-4976-AD54-548EA293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20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utoUpdateAnimBg="0"/>
      <p:bldP spid="22546" grpId="0" autoUpdateAnimBg="0"/>
      <p:bldP spid="2254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28625"/>
            <a:ext cx="7797800" cy="1055688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2) Was ist Ihre </a:t>
            </a:r>
            <a:r>
              <a:rPr lang="de-AT" altLang="de-DE" sz="2400" b="1">
                <a:solidFill>
                  <a:schemeClr val="accent2"/>
                </a:solidFill>
              </a:rPr>
              <a:t>erste</a:t>
            </a:r>
            <a:r>
              <a:rPr lang="de-AT" altLang="de-DE" sz="2400" b="1">
                <a:solidFill>
                  <a:schemeClr val="tx1"/>
                </a:solidFill>
              </a:rPr>
              <a:t> Tätigkeit als Einsatzleiter nach dem Eintreffen am Einsatzort?</a:t>
            </a:r>
            <a:r>
              <a:rPr lang="de-DE" altLang="de-DE" sz="24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3962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AT" altLang="de-DE" sz="2400"/>
              <a:t>	Aufnahme von Personalien der Unfallbeteiligten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AT" altLang="de-DE" sz="2400"/>
              <a:t>	Lagefeststellung  			         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AT" altLang="de-DE" sz="2400"/>
              <a:t>	Wertgegenstände von Unfallbeteiligten sicherstellen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AT" altLang="de-DE" sz="2400"/>
              <a:t>	Evakuierung von Objekten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AT" altLang="de-DE" sz="2400"/>
              <a:t>	Straße für den Verkehr freimachen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AT" altLang="de-DE" sz="2400"/>
              <a:t>	Errichtung der Einsatzleitstelle</a:t>
            </a:r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762000" y="2667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2773" name="Rectangle 12"/>
          <p:cNvSpPr>
            <a:spLocks noChangeArrowheads="1"/>
          </p:cNvSpPr>
          <p:nvPr/>
        </p:nvSpPr>
        <p:spPr bwMode="auto">
          <a:xfrm>
            <a:off x="762000" y="31035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85800" y="2590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2775" name="Rectangle 14"/>
          <p:cNvSpPr>
            <a:spLocks noChangeArrowheads="1"/>
          </p:cNvSpPr>
          <p:nvPr/>
        </p:nvSpPr>
        <p:spPr bwMode="auto">
          <a:xfrm>
            <a:off x="762000" y="2133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762000" y="36369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2777" name="Rectangle 16"/>
          <p:cNvSpPr>
            <a:spLocks noChangeArrowheads="1"/>
          </p:cNvSpPr>
          <p:nvPr/>
        </p:nvSpPr>
        <p:spPr bwMode="auto">
          <a:xfrm>
            <a:off x="762000" y="41497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2778" name="Rectangle 17"/>
          <p:cNvSpPr>
            <a:spLocks noChangeArrowheads="1"/>
          </p:cNvSpPr>
          <p:nvPr/>
        </p:nvSpPr>
        <p:spPr bwMode="auto">
          <a:xfrm>
            <a:off x="762000" y="46529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7AFB6D-C9A4-4FF3-8167-ABEC9321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21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695450" y="117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pic>
        <p:nvPicPr>
          <p:cNvPr id="33795" name="Picture 6" descr="P1010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0"/>
            <a:ext cx="5114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A6285F-0D46-49E3-89D9-541DB437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9EA9B-5142-4193-ABB3-0BECAF3BAFD1}" type="slidenum">
              <a:rPr lang="de-AT" altLang="de-DE" smtClean="0"/>
              <a:pPr>
                <a:defRPr/>
              </a:pPr>
              <a:t>22</a:t>
            </a:fld>
            <a:endParaRPr lang="de-AT" alt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81000"/>
            <a:ext cx="7772400" cy="519113"/>
          </a:xfrm>
        </p:spPr>
        <p:txBody>
          <a:bodyPr/>
          <a:lstStyle/>
          <a:p>
            <a:pPr algn="l" eaLnBrk="1" hangingPunct="1"/>
            <a:r>
              <a:rPr lang="de-AT" altLang="de-DE" sz="2800">
                <a:solidFill>
                  <a:schemeClr val="tx1"/>
                </a:solidFill>
              </a:rPr>
              <a:t>Sie haben folgende </a:t>
            </a:r>
            <a:r>
              <a:rPr lang="de-AT" altLang="de-DE" sz="2800" b="1">
                <a:solidFill>
                  <a:schemeClr val="tx1"/>
                </a:solidFill>
              </a:rPr>
              <a:t>Lage</a:t>
            </a:r>
            <a:r>
              <a:rPr lang="de-AT" altLang="de-DE" sz="2800">
                <a:solidFill>
                  <a:schemeClr val="tx1"/>
                </a:solidFill>
              </a:rPr>
              <a:t> festgestellt:</a:t>
            </a:r>
            <a:endParaRPr lang="de-DE" altLang="de-DE" sz="280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5715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Information durch Bezirksalarmzentrale: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FF B-Dorf und C-Dorf ausgerückt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Polizei und Rettung vor Ort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Auf der Landesstraße ist ein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Klein-LKW</a:t>
            </a:r>
            <a:r>
              <a:rPr lang="de-AT" altLang="de-DE" sz="2200" dirty="0">
                <a:cs typeface="Times New Roman" panose="02020603050405020304" pitchFamily="18" charset="0"/>
              </a:rPr>
              <a:t> mit einem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PKW</a:t>
            </a:r>
            <a:r>
              <a:rPr lang="de-AT" altLang="de-DE" sz="2200" dirty="0">
                <a:cs typeface="Times New Roman" panose="02020603050405020304" pitchFamily="18" charset="0"/>
              </a:rPr>
              <a:t> zusammengestoßen. Der Klein-LKW ist von der Fahrbahn abgekommen und steht in leichter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Schräglage</a:t>
            </a:r>
            <a:r>
              <a:rPr lang="de-AT" altLang="de-DE" sz="2200" dirty="0">
                <a:cs typeface="Times New Roman" panose="02020603050405020304" pitchFamily="18" charset="0"/>
              </a:rPr>
              <a:t> auf der Straßenböschung, der Lenker ist unverletzt.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Der PKW ist stark beschädigt, geringe Mengen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Öl und Treibstoff</a:t>
            </a:r>
            <a:r>
              <a:rPr lang="de-AT" altLang="de-DE" sz="2200" dirty="0">
                <a:cs typeface="Times New Roman" panose="02020603050405020304" pitchFamily="18" charset="0"/>
              </a:rPr>
              <a:t> fließen aus.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Der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PKW-Lenker ist eingeklemmt, verletzt,</a:t>
            </a:r>
            <a:r>
              <a:rPr lang="de-AT" altLang="de-DE" sz="2200" dirty="0">
                <a:cs typeface="Times New Roman" panose="02020603050405020304" pitchFamily="18" charset="0"/>
              </a:rPr>
              <a:t> jedoch bei Bewusstsein und ansprechbar.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Starkes Verkehrsaufkommen</a:t>
            </a:r>
            <a:r>
              <a:rPr lang="de-AT" altLang="de-DE" sz="2200" dirty="0">
                <a:cs typeface="Times New Roman" panose="02020603050405020304" pitchFamily="18" charset="0"/>
              </a:rPr>
              <a:t>, Fahrzeuge drängeln sich an der Unfallstelle vorbei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Beide Unfallfahrzeuge nicht fahrbereit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105029-A67A-4441-8159-64EBADE8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23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28625"/>
            <a:ext cx="7726362" cy="822325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3) Worin liegt die </a:t>
            </a:r>
            <a:r>
              <a:rPr lang="de-AT" altLang="de-DE" sz="2400" b="1">
                <a:solidFill>
                  <a:schemeClr val="accent2"/>
                </a:solidFill>
              </a:rPr>
              <a:t>größte</a:t>
            </a:r>
            <a:r>
              <a:rPr lang="de-AT" altLang="de-DE" sz="2400" b="1">
                <a:solidFill>
                  <a:schemeClr val="tx1"/>
                </a:solidFill>
              </a:rPr>
              <a:t> Gefahr? (Beurteilung der Schadenslage)</a:t>
            </a:r>
            <a:endParaRPr lang="de-DE" altLang="de-DE" sz="2400" b="1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3276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Der LKW könnte umstürzen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Der PKW droht zu explodieren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Gefährdung durch den Straßenverkehr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Verseuchung von Brunnen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Behinderung durch Schaulustige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Rutschgefahr für die Einsatzkräfte</a:t>
            </a:r>
          </a:p>
        </p:txBody>
      </p:sp>
      <p:sp>
        <p:nvSpPr>
          <p:cNvPr id="35844" name="Rectangle 12"/>
          <p:cNvSpPr>
            <a:spLocks noChangeArrowheads="1"/>
          </p:cNvSpPr>
          <p:nvPr/>
        </p:nvSpPr>
        <p:spPr bwMode="auto">
          <a:xfrm>
            <a:off x="914400" y="2667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5845" name="Rectangle 13"/>
          <p:cNvSpPr>
            <a:spLocks noChangeArrowheads="1"/>
          </p:cNvSpPr>
          <p:nvPr/>
        </p:nvSpPr>
        <p:spPr bwMode="auto">
          <a:xfrm>
            <a:off x="914400" y="3200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838200" y="3124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5847" name="Rectangle 15"/>
          <p:cNvSpPr>
            <a:spLocks noChangeArrowheads="1"/>
          </p:cNvSpPr>
          <p:nvPr/>
        </p:nvSpPr>
        <p:spPr bwMode="auto">
          <a:xfrm>
            <a:off x="914400" y="2133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5848" name="Rectangle 16"/>
          <p:cNvSpPr>
            <a:spLocks noChangeArrowheads="1"/>
          </p:cNvSpPr>
          <p:nvPr/>
        </p:nvSpPr>
        <p:spPr bwMode="auto">
          <a:xfrm>
            <a:off x="914400" y="3733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5849" name="Rectangle 17"/>
          <p:cNvSpPr>
            <a:spLocks noChangeArrowheads="1"/>
          </p:cNvSpPr>
          <p:nvPr/>
        </p:nvSpPr>
        <p:spPr bwMode="auto">
          <a:xfrm>
            <a:off x="914400" y="4267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5850" name="Rectangle 18"/>
          <p:cNvSpPr>
            <a:spLocks noChangeArrowheads="1"/>
          </p:cNvSpPr>
          <p:nvPr/>
        </p:nvSpPr>
        <p:spPr bwMode="auto">
          <a:xfrm>
            <a:off x="914400" y="4876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3D3015-C240-4A86-8299-B921376D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24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28625"/>
            <a:ext cx="7869237" cy="822325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4) Sie entschließen sich folgende Maßnahmen zu setzen:</a:t>
            </a:r>
            <a:endParaRPr lang="de-DE" altLang="de-DE" sz="24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458200" cy="49685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AT" altLang="de-DE" sz="2400" dirty="0"/>
              <a:t> 	Evakuierung der unterhalb der Einsatzstelle </a:t>
            </a:r>
            <a:br>
              <a:rPr lang="de-AT" altLang="de-DE" sz="2400" dirty="0"/>
            </a:br>
            <a:r>
              <a:rPr lang="de-AT" altLang="de-DE" sz="2400" dirty="0"/>
              <a:t>	befindlichen Häuser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AT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	</a:t>
            </a:r>
            <a:r>
              <a:rPr lang="de-AT" altLang="de-DE" sz="2400" dirty="0"/>
              <a:t>Vorschriftsmäßiges Absichern der Einsatzstelle,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AT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	</a:t>
            </a:r>
            <a:r>
              <a:rPr lang="de-AT" altLang="de-DE" sz="2400" dirty="0"/>
              <a:t>sofortiger Brandschutz mit tragbarem Feuerlöscher 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de-AT" altLang="de-DE" sz="2400" dirty="0"/>
              <a:t>	Schadstoffsachverständigen der Landesregierung </a:t>
            </a:r>
            <a:br>
              <a:rPr lang="de-AT" altLang="de-DE" sz="2400" dirty="0"/>
            </a:br>
            <a:r>
              <a:rPr lang="de-AT" altLang="de-DE" sz="2400" dirty="0"/>
              <a:t>	verständigen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de-AT" altLang="de-DE" sz="2400" dirty="0"/>
              <a:t>	Einsatz FF A-Dorf (wozu?)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  <p:sp>
        <p:nvSpPr>
          <p:cNvPr id="36868" name="Rectangle 18"/>
          <p:cNvSpPr>
            <a:spLocks noChangeArrowheads="1"/>
          </p:cNvSpPr>
          <p:nvPr/>
        </p:nvSpPr>
        <p:spPr bwMode="auto">
          <a:xfrm>
            <a:off x="762000" y="232717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6869" name="Rectangle 19"/>
          <p:cNvSpPr>
            <a:spLocks noChangeArrowheads="1"/>
          </p:cNvSpPr>
          <p:nvPr/>
        </p:nvSpPr>
        <p:spPr bwMode="auto">
          <a:xfrm>
            <a:off x="762000" y="286057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685800" y="225097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762000" y="141277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6872" name="Rectangle 22"/>
          <p:cNvSpPr>
            <a:spLocks noChangeArrowheads="1"/>
          </p:cNvSpPr>
          <p:nvPr/>
        </p:nvSpPr>
        <p:spPr bwMode="auto">
          <a:xfrm>
            <a:off x="762000" y="339397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762000" y="415597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685800" y="278437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685800" y="407977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B0924379-E28D-4F0D-A897-B2C295165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5656" y="4797152"/>
            <a:ext cx="7134944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BAB8F556-BA61-4CC9-A3C5-484B65125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9504" y="5157192"/>
            <a:ext cx="7134944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383D3E80-1CFB-4226-9F35-CE8050A66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5656" y="5517232"/>
            <a:ext cx="7134944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graphicFrame>
        <p:nvGraphicFramePr>
          <p:cNvPr id="2" name="Objekt 1">
            <a:hlinkClick r:id="" action="ppaction://ole?verb=0"/>
            <a:extLst>
              <a:ext uri="{FF2B5EF4-FFF2-40B4-BE49-F238E27FC236}">
                <a16:creationId xmlns:a16="http://schemas.microsoft.com/office/drawing/2014/main" id="{22C88D42-88B2-4467-A61F-001C8A0D8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34289"/>
              </p:ext>
            </p:extLst>
          </p:nvPr>
        </p:nvGraphicFramePr>
        <p:xfrm>
          <a:off x="11052175" y="820738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572180" imgH="3428972" progId="PowerPoint.Show.12">
                  <p:embed/>
                </p:oleObj>
              </mc:Choice>
              <mc:Fallback>
                <p:oleObj name="Presentation" r:id="rId3" imgW="4572180" imgH="342897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52175" y="820738"/>
                        <a:ext cx="4572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E937D93C-7186-4DB8-8E66-BC3F335F7F2A}"/>
              </a:ext>
            </a:extLst>
          </p:cNvPr>
          <p:cNvSpPr txBox="1"/>
          <p:nvPr/>
        </p:nvSpPr>
        <p:spPr>
          <a:xfrm>
            <a:off x="1415108" y="443711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altLang="de-DE" i="1" dirty="0">
                <a:solidFill>
                  <a:srgbClr val="FF0000"/>
                </a:solidFill>
                <a:latin typeface="+mj-lt"/>
              </a:rPr>
              <a:t>Rettung und Betreuung des Verletzten, Aufbringung von Ölbindemittel, Freimachen von Verkehrswegen (PKW), LKW-Bergung</a:t>
            </a:r>
            <a:endParaRPr lang="de-AT" i="1" dirty="0"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8083C1-3200-42BE-9FA5-A9C23A75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25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 autoUpdateAnimBg="0"/>
      <p:bldP spid="27672" grpId="0" autoUpdateAnimBg="0"/>
      <p:bldP spid="27673" grpId="0" autoUpdateAnimBg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95338"/>
            <a:ext cx="8229600" cy="608012"/>
          </a:xfrm>
        </p:spPr>
        <p:txBody>
          <a:bodyPr/>
          <a:lstStyle/>
          <a:p>
            <a:pPr eaLnBrk="1" hangingPunct="1"/>
            <a:r>
              <a:rPr lang="de-DE" altLang="de-DE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85800"/>
            <a:ext cx="8736012" cy="4614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AT" altLang="de-DE" sz="2600" dirty="0"/>
              <a:t>	Einsatz der bereits ausgerückten Feuerwehren</a:t>
            </a:r>
            <a:endParaRPr lang="de-AT" altLang="de-DE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AT" altLang="de-DE" sz="2600" dirty="0"/>
              <a:t>	FF B-Dorf (wozu?)</a:t>
            </a:r>
            <a:r>
              <a:rPr lang="de-AT" altLang="de-DE" sz="2600" b="1" i="1" dirty="0"/>
              <a:t> </a:t>
            </a:r>
            <a:br>
              <a:rPr lang="de-AT" altLang="de-DE" sz="2600" b="1" i="1" dirty="0"/>
            </a:br>
            <a:r>
              <a:rPr lang="de-AT" altLang="de-DE" sz="2600" dirty="0"/>
              <a:t>	</a:t>
            </a:r>
            <a:br>
              <a:rPr lang="de-AT" altLang="de-DE" sz="2600" dirty="0"/>
            </a:br>
            <a:r>
              <a:rPr lang="de-AT" altLang="de-DE" sz="2600" dirty="0"/>
              <a:t>FF C-Dorf (wozu?)</a:t>
            </a:r>
            <a:br>
              <a:rPr lang="de-AT" altLang="de-DE" sz="2600" dirty="0"/>
            </a:br>
            <a:br>
              <a:rPr lang="de-AT" altLang="de-DE" sz="2600" dirty="0"/>
            </a:br>
            <a:br>
              <a:rPr lang="de-AT" altLang="de-DE" sz="2600" dirty="0"/>
            </a:br>
            <a:r>
              <a:rPr lang="de-AT" altLang="de-DE" sz="2600" dirty="0"/>
              <a:t>	</a:t>
            </a:r>
            <a:br>
              <a:rPr lang="de-AT" altLang="de-DE" sz="2600" dirty="0"/>
            </a:br>
            <a:r>
              <a:rPr lang="de-AT" altLang="de-DE" sz="2600" dirty="0"/>
              <a:t>Einvernehmen mit der Exekutive herstellen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AT" altLang="de-DE" sz="2600" dirty="0"/>
              <a:t>	Schadstoff im Brunnen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AT" altLang="de-DE" sz="2600" dirty="0"/>
              <a:t>	Errichtung der Einsatzleitung bei Haus Nr. 9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AT" altLang="de-DE" sz="2600" dirty="0"/>
              <a:t>	Umleitungsmöglichkeit für Straßenverkehr erkunden</a:t>
            </a:r>
            <a:endParaRPr lang="de-DE" altLang="de-DE" sz="2600" dirty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708400" y="1125538"/>
            <a:ext cx="5256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2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Brandschutz aufbauen und Binden von Öl und Treibstoff</a:t>
            </a:r>
            <a:endParaRPr lang="de-DE" altLang="de-DE" sz="2200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708400" y="1773238"/>
            <a:ext cx="4978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2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Freimachen der Verkehrswege und als zweites Rettungsgerät in Reserve</a:t>
            </a:r>
            <a:endParaRPr lang="de-DE" altLang="de-DE" sz="2200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255588" y="762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255588" y="36369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7896" name="Rectangle 14"/>
          <p:cNvSpPr>
            <a:spLocks noChangeArrowheads="1"/>
          </p:cNvSpPr>
          <p:nvPr/>
        </p:nvSpPr>
        <p:spPr bwMode="auto">
          <a:xfrm>
            <a:off x="255588" y="3108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255588" y="41703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79388" y="685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03200" y="3027363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79388" y="4094163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7901" name="Rectangle 19"/>
          <p:cNvSpPr>
            <a:spLocks noChangeArrowheads="1"/>
          </p:cNvSpPr>
          <p:nvPr/>
        </p:nvSpPr>
        <p:spPr bwMode="auto">
          <a:xfrm>
            <a:off x="255588" y="47037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7903" name="Line 21"/>
          <p:cNvSpPr>
            <a:spLocks noChangeShapeType="1"/>
          </p:cNvSpPr>
          <p:nvPr/>
        </p:nvSpPr>
        <p:spPr bwMode="auto">
          <a:xfrm flipV="1">
            <a:off x="3708400" y="1484313"/>
            <a:ext cx="4826000" cy="7937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7904" name="Line 22"/>
          <p:cNvSpPr>
            <a:spLocks noChangeShapeType="1"/>
          </p:cNvSpPr>
          <p:nvPr/>
        </p:nvSpPr>
        <p:spPr bwMode="auto">
          <a:xfrm>
            <a:off x="3708400" y="2136775"/>
            <a:ext cx="4826000" cy="17463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1403350" y="5373688"/>
            <a:ext cx="6048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dirty="0">
                <a:solidFill>
                  <a:srgbClr val="008000"/>
                </a:solidFill>
              </a:rPr>
              <a:t>Üblicherweise </a:t>
            </a:r>
            <a:r>
              <a:rPr lang="de-AT" altLang="de-DE">
                <a:solidFill>
                  <a:srgbClr val="008000"/>
                </a:solidFill>
              </a:rPr>
              <a:t>sind </a:t>
            </a:r>
            <a:r>
              <a:rPr lang="de-AT" altLang="de-DE" b="1">
                <a:solidFill>
                  <a:srgbClr val="008000"/>
                </a:solidFill>
              </a:rPr>
              <a:t>6 </a:t>
            </a:r>
            <a:r>
              <a:rPr lang="de-AT" altLang="de-DE" b="1" dirty="0">
                <a:solidFill>
                  <a:srgbClr val="008000"/>
                </a:solidFill>
              </a:rPr>
              <a:t>Punkte</a:t>
            </a:r>
            <a:r>
              <a:rPr lang="de-AT" altLang="de-DE" dirty="0">
                <a:solidFill>
                  <a:srgbClr val="008000"/>
                </a:solidFill>
              </a:rPr>
              <a:t> zutreffend, daher anzukreuzen und bei Bedarf auch zu ergänzen!</a:t>
            </a:r>
          </a:p>
        </p:txBody>
      </p:sp>
      <p:sp>
        <p:nvSpPr>
          <p:cNvPr id="37906" name="Line 25"/>
          <p:cNvSpPr>
            <a:spLocks noChangeShapeType="1"/>
          </p:cNvSpPr>
          <p:nvPr/>
        </p:nvSpPr>
        <p:spPr bwMode="auto">
          <a:xfrm>
            <a:off x="3708400" y="2497138"/>
            <a:ext cx="4826000" cy="17462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A283435-0DA9-4F29-84A7-A225EB68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26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utoUpdateAnimBg="0"/>
      <p:bldP spid="28683" grpId="0" autoUpdateAnimBg="0"/>
      <p:bldP spid="28688" grpId="0" autoUpdateAnimBg="0"/>
      <p:bldP spid="28689" grpId="0" autoUpdateAnimBg="0"/>
      <p:bldP spid="28690" grpId="0" autoUpdateAnimBg="0"/>
      <p:bldP spid="286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6863"/>
            <a:ext cx="8343900" cy="1187450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5) Zur Umsetzung des Entschlusses geben Sie als Einsatzleiter:</a:t>
            </a:r>
            <a:br>
              <a:rPr lang="de-AT" altLang="de-DE" sz="240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de-DE" altLang="de-DE" sz="24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4864"/>
            <a:ext cx="7315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einen mündlichen Befehl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eine Dienstanweisung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eine Meldung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AT" altLang="de-DE" sz="2400" dirty="0"/>
              <a:t>	einen Befehl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eine Weisung</a:t>
            </a:r>
            <a:r>
              <a:rPr lang="de-AT" altLang="de-DE" sz="2400" dirty="0">
                <a:cs typeface="Times New Roman" panose="02020603050405020304" pitchFamily="18" charset="0"/>
              </a:rPr>
              <a:t> </a:t>
            </a:r>
            <a:endParaRPr lang="de-DE" altLang="de-DE" dirty="0"/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762000" y="2286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762000" y="2895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8918" name="Rectangle 12"/>
          <p:cNvSpPr>
            <a:spLocks noChangeArrowheads="1"/>
          </p:cNvSpPr>
          <p:nvPr/>
        </p:nvSpPr>
        <p:spPr bwMode="auto">
          <a:xfrm>
            <a:off x="762000" y="3962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8919" name="Rectangle 13"/>
          <p:cNvSpPr>
            <a:spLocks noChangeArrowheads="1"/>
          </p:cNvSpPr>
          <p:nvPr/>
        </p:nvSpPr>
        <p:spPr bwMode="auto">
          <a:xfrm>
            <a:off x="762000" y="4495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8920" name="Rectangle 14"/>
          <p:cNvSpPr>
            <a:spLocks noChangeArrowheads="1"/>
          </p:cNvSpPr>
          <p:nvPr/>
        </p:nvSpPr>
        <p:spPr bwMode="auto">
          <a:xfrm>
            <a:off x="762000" y="3429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85800" y="3886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E55AC91-3A3B-47F1-8153-0D3C1875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27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595313"/>
            <a:ext cx="8272214" cy="365125"/>
          </a:xfrm>
        </p:spPr>
        <p:txBody>
          <a:bodyPr/>
          <a:lstStyle/>
          <a:p>
            <a:pPr algn="l" eaLnBrk="1" hangingPunct="1"/>
            <a:r>
              <a:rPr lang="en-GB" altLang="de-DE" sz="2400" b="1" dirty="0">
                <a:solidFill>
                  <a:schemeClr val="tx1"/>
                </a:solidFill>
              </a:rPr>
              <a:t>6)</a:t>
            </a:r>
            <a:r>
              <a:rPr lang="en-GB" altLang="de-DE" sz="2400" dirty="0">
                <a:solidFill>
                  <a:schemeClr val="tx1"/>
                </a:solidFill>
              </a:rPr>
              <a:t> </a:t>
            </a:r>
            <a:r>
              <a:rPr lang="de-AT" altLang="de-DE" sz="2400" dirty="0">
                <a:solidFill>
                  <a:schemeClr val="tx1"/>
                </a:solidFill>
              </a:rPr>
              <a:t>Befehl an die Gruppenkommandanten der FF A-Dorf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153400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 b="1" dirty="0"/>
              <a:t>1. LAGE: 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 </a:t>
            </a:r>
            <a:r>
              <a:rPr lang="de-AT" altLang="de-DE" sz="2400" b="1" dirty="0"/>
              <a:t>2. ENTSCHLUSS:</a:t>
            </a:r>
            <a:r>
              <a:rPr lang="de-AT" altLang="de-DE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62000" y="5349875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Absichern der Einsatzstelle, Menschenrettung und Betreuung, Brandschutz aufbauen, Bergemaßnahmen, Binden von Öl und Treibstoff</a:t>
            </a:r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43" name="Line 9"/>
          <p:cNvSpPr>
            <a:spLocks noChangeShapeType="1"/>
          </p:cNvSpPr>
          <p:nvPr/>
        </p:nvSpPr>
        <p:spPr bwMode="auto">
          <a:xfrm>
            <a:off x="685800" y="3212976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685800" y="2209800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>
            <a:off x="685800" y="4293096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>
            <a:off x="762000" y="2492896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>
            <a:off x="762000" y="3810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>
            <a:off x="762000" y="4653136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>
            <a:off x="762000" y="6096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762000" y="5715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762000" y="1828800"/>
            <a:ext cx="8077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Schadenslage: </a:t>
            </a:r>
            <a:b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Verkehrsunfall, eingeklemmte Person im PKW, Öl- und Treibstoffaustritt, Klein-LKW in Schieflage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Eigene Lage: </a:t>
            </a:r>
            <a:b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HLF3, MTF, 14 Feuerwehrmitglieder, FF B-Dorf und C-Dorf alarmiert, Polizei und Rettung vor Ort</a:t>
            </a:r>
            <a:endParaRPr lang="de-AT" altLang="de-DE" sz="2000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Allgemeine Lage: </a:t>
            </a:r>
            <a:b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rutschige Fahrbahn, starkes Verkehrsaufkommen, Dunkelheit</a:t>
            </a:r>
            <a:endParaRPr lang="de-DE" altLang="de-DE" sz="2000" b="1" i="1" dirty="0">
              <a:solidFill>
                <a:srgbClr val="008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52" name="Line 19"/>
          <p:cNvSpPr>
            <a:spLocks noChangeShapeType="1"/>
          </p:cNvSpPr>
          <p:nvPr/>
        </p:nvSpPr>
        <p:spPr bwMode="auto">
          <a:xfrm>
            <a:off x="762000" y="278092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BB025726-2430-4D73-BD66-640CC0D8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581128"/>
            <a:ext cx="720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 dirty="0">
                <a:solidFill>
                  <a:srgbClr val="008000"/>
                </a:solidFill>
              </a:rPr>
              <a:t>Lt. Bew-Fortb.2020: Starkes Verkehrsaufkommen gehört nicht z. allg. Lage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0C02C9D-61AF-4B75-BE38-E290F3A7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28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38" grpId="0" build="p" autoUpdateAnimBg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458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4700" indent="-3016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	HLF3: Menschenrettung, Ausleuchten der Einsatzstelle, Brandschutz aufbauen, Sichern des Klein-LKW</a:t>
            </a:r>
            <a:b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	MTF: Absichern der Einsatzstelle und Betreuung des verletzten KFZ-Lenkers, Errichten der Einsatzleitung bei Haus Nr. 9, Einvernehmen mit Polizei und Rettung herstellen</a:t>
            </a:r>
            <a:endParaRPr lang="de-DE" altLang="de-DE" b="1" i="1" dirty="0">
              <a:solidFill>
                <a:srgbClr val="008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468313" y="1509713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457200" y="182403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457200" y="220503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57200" y="3733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57200" y="4419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7200" y="4800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57200" y="5181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57200" y="5562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57200" y="4114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81000" y="404813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DURCHFÜHRUNG:</a:t>
            </a: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>
            <a:off x="468313" y="2997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74" name="Line 19"/>
          <p:cNvSpPr>
            <a:spLocks noChangeShapeType="1"/>
          </p:cNvSpPr>
          <p:nvPr/>
        </p:nvSpPr>
        <p:spPr bwMode="auto">
          <a:xfrm>
            <a:off x="468313" y="3357563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D690C0A-EE73-406C-BB2C-C7170FD7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9EA9B-5142-4193-ABB3-0BECAF3BAFD1}" type="slidenum">
              <a:rPr lang="de-AT" altLang="de-DE" smtClean="0"/>
              <a:pPr>
                <a:defRPr/>
              </a:pPr>
              <a:t>29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36550"/>
            <a:ext cx="7772400" cy="944563"/>
          </a:xfrm>
        </p:spPr>
        <p:txBody>
          <a:bodyPr/>
          <a:lstStyle/>
          <a:p>
            <a:pPr eaLnBrk="1" hangingPunct="1"/>
            <a:r>
              <a:rPr lang="de-AT" altLang="de-DE" sz="3200" b="1">
                <a:latin typeface="Verdana" panose="020B0604030504040204" pitchFamily="34" charset="0"/>
              </a:rPr>
              <a:t>Führungsverfahren </a:t>
            </a:r>
            <a:br>
              <a:rPr lang="de-DE" altLang="de-DE" sz="3200" b="1">
                <a:latin typeface="Verdana" panose="020B0604030504040204" pitchFamily="34" charset="0"/>
              </a:rPr>
            </a:br>
            <a:r>
              <a:rPr lang="de-DE" altLang="de-DE" sz="2400" b="1">
                <a:latin typeface="Verdana" panose="020B0604030504040204" pitchFamily="34" charset="0"/>
              </a:rPr>
              <a:t>Beispiel: A) Brandeinsatz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</a:rPr>
              <a:t>Am </a:t>
            </a:r>
            <a:r>
              <a:rPr lang="de-DE" altLang="de-DE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Bewerbstag</a:t>
            </a:r>
            <a:r>
              <a:rPr lang="de-DE" altLang="de-DE" sz="2400" dirty="0">
                <a:cs typeface="Times New Roman" panose="02020603050405020304" pitchFamily="18" charset="0"/>
              </a:rPr>
              <a:t> werden die oben angeführten Feuerwehren durch </a:t>
            </a:r>
            <a:r>
              <a:rPr lang="de-AT" altLang="de-DE" sz="2400" dirty="0">
                <a:cs typeface="Times New Roman" panose="02020603050405020304" pitchFamily="18" charset="0"/>
              </a:rPr>
              <a:t>eine Bezirksalarmzentrale</a:t>
            </a:r>
            <a:r>
              <a:rPr lang="de-DE" altLang="de-DE" sz="2400" dirty="0">
                <a:cs typeface="Times New Roman" panose="02020603050405020304" pitchFamily="18" charset="0"/>
              </a:rPr>
              <a:t> um 18.45 Uhr zu einem Brandeinsatz in „A-Dorf“ Hauptstraße 25 alarmiert: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</a:rPr>
              <a:t>Als Sie im Feuerwehrhaus eintreffen, sind bereits einige Mitglieder Ihrer Feuerwehr anwesend. Insgesamt treffen </a:t>
            </a:r>
            <a:r>
              <a:rPr lang="de-DE" altLang="de-DE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13 Mitglieder</a:t>
            </a:r>
            <a:r>
              <a:rPr lang="de-DE" altLang="de-DE" sz="2400" dirty="0">
                <a:cs typeface="Times New Roman" panose="02020603050405020304" pitchFamily="18" charset="0"/>
              </a:rPr>
              <a:t> aufgrund der Alarmierung ein.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</a:rPr>
              <a:t>Aufgrund Ihrer Funktion sind Sie bei diesem Einsatz Einsatzleiter.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</a:rPr>
              <a:t>Um </a:t>
            </a:r>
            <a:r>
              <a:rPr lang="de-DE" altLang="de-DE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18.50 Uhr </a:t>
            </a:r>
            <a:r>
              <a:rPr lang="de-DE" altLang="de-DE" sz="2400" dirty="0">
                <a:cs typeface="Times New Roman" panose="02020603050405020304" pitchFamily="18" charset="0"/>
              </a:rPr>
              <a:t>rückt die Feuerwehr mit allen Fahrzeugen zum Einsatz aus.</a:t>
            </a:r>
            <a:r>
              <a:rPr lang="de-AT" altLang="de-DE" sz="2400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10A0A7D-54F7-49E3-9FBF-1520DB65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3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458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 VERSORGUNG: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 VERBINDUNG:</a:t>
            </a:r>
            <a:b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b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9600" y="1833222"/>
            <a:ext cx="8359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 Bedarfsfall bei der Einsatzleitung MTF A-Dorf bei Haus Nr. 9 anfordern 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822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Einsatzleitung MTF A-Dorf bei Haus Nr. 9</a:t>
            </a:r>
          </a:p>
          <a:p>
            <a:pPr eaLnBrk="1" hangingPunct="1">
              <a:buFontTx/>
              <a:buChar char="-"/>
            </a:pP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Funkverbindung Sprechgruppe FW-ZT-Haupt</a:t>
            </a:r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!</a:t>
            </a: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Durchführen ! </a:t>
            </a:r>
            <a:endParaRPr lang="de-DE" altLang="de-DE" dirty="0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609600" y="4953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609600" y="4572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609600" y="3810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609600" y="2590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609600" y="2209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BBB388-855E-46F9-8065-F4006F56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9EA9B-5142-4193-ABB3-0BECAF3BAFD1}" type="slidenum">
              <a:rPr lang="de-AT" altLang="de-DE" smtClean="0"/>
              <a:pPr>
                <a:defRPr/>
              </a:pPr>
              <a:t>30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918450" cy="1441450"/>
          </a:xfrm>
        </p:spPr>
        <p:txBody>
          <a:bodyPr/>
          <a:lstStyle/>
          <a:p>
            <a:pPr algn="l" eaLnBrk="1" hangingPunct="1"/>
            <a:r>
              <a:rPr lang="de-AT" altLang="de-DE" sz="2400">
                <a:solidFill>
                  <a:schemeClr val="tx1"/>
                </a:solidFill>
                <a:cs typeface="Times New Roman" panose="02020603050405020304" pitchFamily="18" charset="0"/>
              </a:rPr>
              <a:t>Im Zuge der Bergungsmaßnahmen wird festgestellt, dass der Klein-LKW über einem beschädigten Kabelverteilerschrank (E-Verteiler) steht.</a:t>
            </a:r>
            <a:endParaRPr lang="de-DE" altLang="de-DE" sz="24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135938" cy="324167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AT" altLang="de-DE" sz="2400" b="1" dirty="0"/>
              <a:t>7) Sie führen eine neuerliche Lagefeststellung durch und fassen folgenden Entschluss: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de-AT" altLang="de-DE" sz="2400" b="1" dirty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Kreuzen Sie aus den folgenden Möglichkeiten jene </a:t>
            </a:r>
            <a:r>
              <a:rPr lang="de-DE" altLang="de-DE" sz="2400" dirty="0">
                <a:solidFill>
                  <a:schemeClr val="accent2"/>
                </a:solidFill>
              </a:rPr>
              <a:t>zwei</a:t>
            </a:r>
            <a:r>
              <a:rPr lang="de-DE" altLang="de-DE" sz="2400" dirty="0"/>
              <a:t> Maßnahmen an, die Sie </a:t>
            </a:r>
            <a:r>
              <a:rPr lang="de-DE" altLang="de-DE" sz="2400" dirty="0">
                <a:solidFill>
                  <a:schemeClr val="accent2"/>
                </a:solidFill>
              </a:rPr>
              <a:t>zuerst</a:t>
            </a:r>
            <a:r>
              <a:rPr lang="de-DE" altLang="de-DE" sz="2400" dirty="0"/>
              <a:t> anordnen müssen.</a:t>
            </a:r>
            <a:endParaRPr lang="de-AT" altLang="de-DE" sz="24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63C24C8-E9A5-480C-927C-CB0EDE67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31</a:t>
            </a:fld>
            <a:endParaRPr lang="de-AT" alt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519113"/>
            <a:ext cx="7772400" cy="457200"/>
          </a:xfrm>
        </p:spPr>
        <p:txBody>
          <a:bodyPr/>
          <a:lstStyle/>
          <a:p>
            <a:pPr algn="l" eaLnBrk="1" hangingPunct="1"/>
            <a:r>
              <a:rPr lang="de-DE" altLang="de-DE" sz="24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6096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	Alarmierung des Abschnittsfeuerwehrkommandanten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	Alarmierung einer Schadstoffgruppe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	Verständigung eines Sachbearbeiters der NÖ Landes- </a:t>
            </a:r>
            <a:br>
              <a:rPr lang="de-AT" altLang="de-DE" sz="2400"/>
            </a:br>
            <a:r>
              <a:rPr lang="de-AT" altLang="de-DE" sz="2400"/>
              <a:t>		regierung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de-AT" altLang="de-DE" sz="2400"/>
              <a:t>	Absperrbereich festlegen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de-AT" altLang="de-DE" sz="2400"/>
              <a:t>	Mannschaft mit Gummistiefel und Gummihandschuhe</a:t>
            </a:r>
            <a:br>
              <a:rPr lang="de-AT" altLang="de-DE" sz="2400"/>
            </a:br>
            <a:r>
              <a:rPr lang="de-AT" altLang="de-DE" sz="2400"/>
              <a:t>		ausrüsten und Bergung weiterführen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de-AT" altLang="de-DE" sz="2400"/>
              <a:t>	Stromabschaltung durch das</a:t>
            </a:r>
            <a:br>
              <a:rPr lang="de-AT" altLang="de-DE" sz="2400"/>
            </a:br>
            <a:r>
              <a:rPr lang="de-AT" altLang="de-DE" sz="2400"/>
              <a:t>		Energieversorgungsunternehmen veranlassen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	Schadensstelle mit Schaum abdecken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	Straßenmeisterei verständigen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	Bezirkshauptmannschaft ( Wasserrechtsbehörde ) 			verständigen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	Bergung fortsetzen und beschädigten Verteiler mit </a:t>
            </a:r>
            <a:br>
              <a:rPr lang="de-AT" altLang="de-DE" sz="2400"/>
            </a:br>
            <a:r>
              <a:rPr lang="de-AT" altLang="de-DE" sz="2400"/>
              <a:t>		Kunststoffplane abdecken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de-DE" altLang="de-DE" sz="2400"/>
          </a:p>
        </p:txBody>
      </p:sp>
      <p:sp>
        <p:nvSpPr>
          <p:cNvPr id="44036" name="Rectangle 14"/>
          <p:cNvSpPr>
            <a:spLocks noChangeArrowheads="1"/>
          </p:cNvSpPr>
          <p:nvPr/>
        </p:nvSpPr>
        <p:spPr bwMode="auto">
          <a:xfrm>
            <a:off x="457200" y="1295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4037" name="Rectangle 16"/>
          <p:cNvSpPr>
            <a:spLocks noChangeArrowheads="1"/>
          </p:cNvSpPr>
          <p:nvPr/>
        </p:nvSpPr>
        <p:spPr bwMode="auto">
          <a:xfrm>
            <a:off x="457200" y="838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4038" name="Rectangle 17"/>
          <p:cNvSpPr>
            <a:spLocks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4039" name="Rectangle 18"/>
          <p:cNvSpPr>
            <a:spLocks noChangeArrowheads="1"/>
          </p:cNvSpPr>
          <p:nvPr/>
        </p:nvSpPr>
        <p:spPr bwMode="auto">
          <a:xfrm>
            <a:off x="457200" y="19700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4040" name="Rectangle 19"/>
          <p:cNvSpPr>
            <a:spLocks noChangeArrowheads="1"/>
          </p:cNvSpPr>
          <p:nvPr/>
        </p:nvSpPr>
        <p:spPr bwMode="auto">
          <a:xfrm>
            <a:off x="457200" y="3124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4041" name="Rectangle 20"/>
          <p:cNvSpPr>
            <a:spLocks noChangeArrowheads="1"/>
          </p:cNvSpPr>
          <p:nvPr/>
        </p:nvSpPr>
        <p:spPr bwMode="auto">
          <a:xfrm>
            <a:off x="457200" y="23495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4042" name="Rectangle 22"/>
          <p:cNvSpPr>
            <a:spLocks noChangeArrowheads="1"/>
          </p:cNvSpPr>
          <p:nvPr/>
        </p:nvSpPr>
        <p:spPr bwMode="auto">
          <a:xfrm>
            <a:off x="457200" y="41830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4043" name="Rectangle 23"/>
          <p:cNvSpPr>
            <a:spLocks noChangeArrowheads="1"/>
          </p:cNvSpPr>
          <p:nvPr/>
        </p:nvSpPr>
        <p:spPr bwMode="auto">
          <a:xfrm>
            <a:off x="457200" y="45640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4044" name="Rectangle 24"/>
          <p:cNvSpPr>
            <a:spLocks noChangeArrowheads="1"/>
          </p:cNvSpPr>
          <p:nvPr/>
        </p:nvSpPr>
        <p:spPr bwMode="auto">
          <a:xfrm>
            <a:off x="457200" y="53006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4045" name="Rectangle 26"/>
          <p:cNvSpPr>
            <a:spLocks noChangeArrowheads="1"/>
          </p:cNvSpPr>
          <p:nvPr/>
        </p:nvSpPr>
        <p:spPr bwMode="auto">
          <a:xfrm>
            <a:off x="457200" y="38401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381000" y="3043238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81000" y="1922463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8CF442F-C512-4AA8-8E27-652CBB7D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32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3" grpId="0" autoUpdateAnimBg="0"/>
      <p:bldP spid="3483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02550" cy="1187450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8) Welche Maßnahmen sind nach dem Einrücken in das Feuerwehrhaus bei Einsatzende zu veranlassen?</a:t>
            </a:r>
            <a:endParaRPr lang="de-DE" altLang="de-DE" sz="2400" b="1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153400" cy="8382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b="1"/>
              <a:t>Führen Sie mindestens </a:t>
            </a:r>
            <a:r>
              <a:rPr lang="de-AT" altLang="de-DE" sz="2400" b="1">
                <a:solidFill>
                  <a:schemeClr val="accent2"/>
                </a:solidFill>
              </a:rPr>
              <a:t>zwei</a:t>
            </a:r>
            <a:r>
              <a:rPr lang="de-AT" altLang="de-DE" sz="2400" b="1"/>
              <a:t> Antworten an.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de-AT" altLang="de-DE" sz="2400"/>
          </a:p>
          <a:p>
            <a:pPr marL="0" indent="0" eaLnBrk="1" hangingPunct="1"/>
            <a:endParaRPr lang="de-DE" altLang="de-DE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2959100"/>
            <a:ext cx="8229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2"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Einrückmeldung absetzen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Einsatzbereitschaft herstellen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Hygienemaßnahmen</a:t>
            </a:r>
          </a:p>
          <a:p>
            <a:pPr eaLnBrk="1" hangingPunct="1"/>
            <a:endParaRPr lang="de-DE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Einsatznachbesprechung</a:t>
            </a:r>
            <a:endParaRPr lang="de-AT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728663" y="3340100"/>
            <a:ext cx="7348537" cy="1588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728663" y="4102100"/>
            <a:ext cx="7348537" cy="1588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762000" y="4799013"/>
            <a:ext cx="7348538" cy="1587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755650" y="5516563"/>
            <a:ext cx="7348538" cy="1587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6965087-176C-4617-9069-63848F17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33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12750"/>
            <a:ext cx="7702550" cy="1360488"/>
          </a:xfrm>
        </p:spPr>
        <p:txBody>
          <a:bodyPr/>
          <a:lstStyle/>
          <a:p>
            <a:pPr algn="l" eaLnBrk="1" hangingPunct="1"/>
            <a:r>
              <a:rPr lang="de-DE" altLang="de-DE" sz="2400" b="1" dirty="0">
                <a:solidFill>
                  <a:schemeClr val="tx1"/>
                </a:solidFill>
              </a:rPr>
              <a:t>1) </a:t>
            </a:r>
            <a:r>
              <a:rPr lang="de-AT" altLang="de-DE" sz="2400" b="1" dirty="0">
                <a:solidFill>
                  <a:schemeClr val="tx1"/>
                </a:solidFill>
              </a:rPr>
              <a:t>Kreuzen Sie </a:t>
            </a:r>
            <a:r>
              <a:rPr lang="de-AT" altLang="de-DE" sz="2400" b="1" dirty="0">
                <a:solidFill>
                  <a:schemeClr val="accent2"/>
                </a:solidFill>
              </a:rPr>
              <a:t>drei Maßnahmen</a:t>
            </a:r>
            <a:r>
              <a:rPr lang="de-AT" altLang="de-DE" sz="2400" b="1" dirty="0">
                <a:solidFill>
                  <a:schemeClr val="tx1"/>
                </a:solidFill>
              </a:rPr>
              <a:t> bzw. Anordnungen an, die Sie vor oder auf der Fahrt zum ca. 0,5 km entfernten Einsatzort treffen können.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39624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000" dirty="0"/>
              <a:t>	</a:t>
            </a:r>
            <a:r>
              <a:rPr lang="de-AT" altLang="de-DE" sz="2400" dirty="0">
                <a:latin typeface="Verdana" panose="020B0604030504040204" pitchFamily="34" charset="0"/>
              </a:rPr>
              <a:t>Absetzen der Ausrückmeldung</a:t>
            </a:r>
            <a:endParaRPr lang="de-AT" altLang="de-DE" sz="2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>
                <a:latin typeface="Verdana" panose="020B0604030504040204" pitchFamily="34" charset="0"/>
              </a:rPr>
              <a:t>	Einsatzsofortmeldung absetzen</a:t>
            </a:r>
            <a:endParaRPr lang="de-AT" altLang="de-DE" sz="2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>
                <a:latin typeface="Verdana" panose="020B0604030504040204" pitchFamily="34" charset="0"/>
              </a:rPr>
              <a:t>	auf ordnungsgemäße Einsatzbekleidung achten</a:t>
            </a:r>
            <a:endParaRPr lang="de-AT" altLang="de-DE" sz="2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>
                <a:latin typeface="Verdana" panose="020B0604030504040204" pitchFamily="34" charset="0"/>
              </a:rPr>
              <a:t>	Befehlsstelle einrichten</a:t>
            </a:r>
            <a:endParaRPr lang="de-AT" altLang="de-DE" sz="2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>
                <a:latin typeface="Verdana" panose="020B0604030504040204" pitchFamily="34" charset="0"/>
              </a:rPr>
              <a:t>	Befehl geben</a:t>
            </a:r>
            <a:endParaRPr lang="de-AT" altLang="de-DE" sz="2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>
                <a:latin typeface="Verdana" panose="020B0604030504040204" pitchFamily="34" charset="0"/>
              </a:rPr>
              <a:t>	Mannschaft einteilen</a:t>
            </a:r>
            <a:endParaRPr lang="de-AT" altLang="de-DE" sz="2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>
                <a:latin typeface="Verdana" panose="020B0604030504040204" pitchFamily="34" charset="0"/>
              </a:rPr>
              <a:t>	Verpflegung für die Mannschaft organisieren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62000" y="2057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62000" y="3200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5800" y="3124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62000" y="4876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85800" y="4800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62000" y="5410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762000" y="2667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762000" y="3733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762000" y="4267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52674DE-F98D-4714-95A9-F2118E4C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4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5" grpId="0" autoUpdateAnimBg="0"/>
      <p:bldP spid="71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28625"/>
            <a:ext cx="7942262" cy="822325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2) Was ist Ihre </a:t>
            </a:r>
            <a:r>
              <a:rPr lang="de-AT" altLang="de-DE" sz="2400" b="1">
                <a:solidFill>
                  <a:schemeClr val="accent2"/>
                </a:solidFill>
              </a:rPr>
              <a:t>erste </a:t>
            </a:r>
            <a:r>
              <a:rPr lang="de-AT" altLang="de-DE" sz="2400" b="1">
                <a:solidFill>
                  <a:schemeClr val="tx1"/>
                </a:solidFill>
              </a:rPr>
              <a:t>Tätigkeit als Einsatzleiter nach dem Eintreffen am Einsatzort?</a:t>
            </a:r>
            <a:r>
              <a:rPr lang="de-DE" altLang="de-DE" sz="24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39624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Evakuieren der Bewohner des Nachbarobjektes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Errichten der Einsatzleitstelle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Amtsarzt verständigen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Lagefeststellung</a:t>
            </a:r>
            <a:endParaRPr lang="de-AT" altLang="de-DE" sz="18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Bezirksfeuerwehrkommandant verständigen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/>
              <a:t>	Brandursache feststellen</a:t>
            </a:r>
            <a:endParaRPr lang="de-AT" altLang="de-DE" sz="2400" dirty="0">
              <a:latin typeface="Verdana" panose="020B0604030504040204" pitchFamily="34" charset="0"/>
            </a:endParaRPr>
          </a:p>
        </p:txBody>
      </p:sp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685800" y="3733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9600" y="3657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685800" y="2057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685800" y="2590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685800" y="3124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6393" name="Rectangle 20"/>
          <p:cNvSpPr>
            <a:spLocks noChangeArrowheads="1"/>
          </p:cNvSpPr>
          <p:nvPr/>
        </p:nvSpPr>
        <p:spPr bwMode="auto">
          <a:xfrm>
            <a:off x="685800" y="4267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6394" name="Rectangle 21"/>
          <p:cNvSpPr>
            <a:spLocks noChangeArrowheads="1"/>
          </p:cNvSpPr>
          <p:nvPr/>
        </p:nvSpPr>
        <p:spPr bwMode="auto">
          <a:xfrm>
            <a:off x="685800" y="4800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757AF74-7A2C-4186-8531-956E4E44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695450" y="117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pic>
        <p:nvPicPr>
          <p:cNvPr id="17411" name="Picture 3" descr="Lagefeststellung_Brand_1410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7359650" y="655638"/>
            <a:ext cx="1189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543800" y="381000"/>
            <a:ext cx="91440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400" b="1">
                <a:latin typeface="Arial" panose="020B0604020202020204" pitchFamily="34" charset="0"/>
              </a:rPr>
              <a:t>Ostwind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2D4B66E-4019-457D-B0F2-08487A74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9EA9B-5142-4193-ABB3-0BECAF3BAFD1}" type="slidenum">
              <a:rPr lang="de-AT" altLang="de-DE" smtClean="0"/>
              <a:pPr>
                <a:defRPr/>
              </a:pPr>
              <a:t>6</a:t>
            </a:fld>
            <a:endParaRPr lang="de-AT" alt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81000"/>
            <a:ext cx="7772400" cy="519113"/>
          </a:xfrm>
        </p:spPr>
        <p:txBody>
          <a:bodyPr/>
          <a:lstStyle/>
          <a:p>
            <a:pPr algn="l" eaLnBrk="1" hangingPunct="1"/>
            <a:r>
              <a:rPr lang="de-AT" altLang="de-DE" sz="2800">
                <a:solidFill>
                  <a:schemeClr val="tx1"/>
                </a:solidFill>
              </a:rPr>
              <a:t>Sie haben folgende </a:t>
            </a:r>
            <a:r>
              <a:rPr lang="de-AT" altLang="de-DE" sz="2800" b="1">
                <a:solidFill>
                  <a:schemeClr val="tx1"/>
                </a:solidFill>
              </a:rPr>
              <a:t>Lage</a:t>
            </a:r>
            <a:r>
              <a:rPr lang="de-AT" altLang="de-DE" sz="2800">
                <a:solidFill>
                  <a:schemeClr val="tx1"/>
                </a:solidFill>
              </a:rPr>
              <a:t> festgestellt:</a:t>
            </a:r>
            <a:endParaRPr lang="de-DE" altLang="de-DE" sz="280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Information durch Bezirksalarmzentrale: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FF B-Dorf und C-Dorf ausgerückt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In einem Wohnhaus (Länge 22 m, Breite 16 m) ist im Dachboden ein Brand ausgebrochen. Der Bau ist ein mit Ziegel eingedeckter Massivbau und grenzt unmittelbar an die Nachbarobjekte (Wohnhäuser).</a:t>
            </a:r>
            <a:r>
              <a:rPr lang="de-AT" altLang="de-DE" sz="2200" dirty="0"/>
              <a:t> </a:t>
            </a:r>
            <a:endParaRPr lang="de-DE" altLang="de-DE" sz="22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Brand des Dachstuhles</a:t>
            </a:r>
            <a:r>
              <a:rPr lang="de-AT" altLang="de-DE" sz="2200" dirty="0">
                <a:cs typeface="Times New Roman" panose="02020603050405020304" pitchFamily="18" charset="0"/>
              </a:rPr>
              <a:t>, bzw. am Dachboden</a:t>
            </a:r>
            <a:r>
              <a:rPr lang="de-AT" altLang="de-DE" sz="2200" dirty="0"/>
              <a:t> </a:t>
            </a:r>
            <a:endParaRPr lang="de-DE" altLang="de-DE" sz="22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Durch den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Ostwind</a:t>
            </a:r>
            <a:r>
              <a:rPr lang="de-AT" altLang="de-DE" sz="2200" dirty="0">
                <a:cs typeface="Times New Roman" panose="02020603050405020304" pitchFamily="18" charset="0"/>
              </a:rPr>
              <a:t> ist ein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Nachbarhaus sehr stark gefährdet</a:t>
            </a:r>
            <a:r>
              <a:rPr lang="de-AT" altLang="de-DE" sz="22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Wasserentnahmestellen</a:t>
            </a:r>
            <a:r>
              <a:rPr lang="de-AT" altLang="de-DE" sz="2200" dirty="0">
                <a:cs typeface="Times New Roman" panose="02020603050405020304" pitchFamily="18" charset="0"/>
              </a:rPr>
              <a:t> </a:t>
            </a:r>
            <a:endParaRPr lang="de-DE" altLang="de-DE" sz="22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de-DE" altLang="de-DE" sz="2200" dirty="0">
                <a:cs typeface="Times New Roman" panose="02020603050405020304" pitchFamily="18" charset="0"/>
              </a:rPr>
              <a:t> 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1 Überflurhydrant vor Haus Nr. 18, ca. 50 m entfernt </a:t>
            </a:r>
            <a:endParaRPr lang="de-DE" altLang="de-DE" sz="22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de-DE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1 Überflurhydrant in ca. 300 m Entfernung</a:t>
            </a:r>
            <a:r>
              <a:rPr lang="de-AT" altLang="de-DE" sz="2200" dirty="0">
                <a:cs typeface="Times New Roman" panose="02020603050405020304" pitchFamily="18" charset="0"/>
              </a:rPr>
              <a:t> </a:t>
            </a:r>
            <a:endParaRPr lang="de-DE" altLang="de-DE" sz="2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Starke Rauchentwicklung</a:t>
            </a:r>
            <a:endParaRPr lang="de-DE" altLang="de-DE" sz="2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Derzeit sind </a:t>
            </a: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keine Personen oder Tiere gefährdet</a:t>
            </a:r>
            <a:r>
              <a:rPr lang="de-AT" altLang="de-DE" sz="2200" dirty="0">
                <a:cs typeface="Times New Roman" panose="02020603050405020304" pitchFamily="18" charset="0"/>
              </a:rPr>
              <a:t>.</a:t>
            </a:r>
            <a:endParaRPr lang="de-DE" altLang="de-DE" sz="2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cs typeface="Times New Roman" panose="02020603050405020304" pitchFamily="18" charset="0"/>
              </a:rPr>
              <a:t>Besitzer ist anwesend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AT" altLang="de-DE" sz="2200" dirty="0">
                <a:solidFill>
                  <a:schemeClr val="accent2"/>
                </a:solidFill>
                <a:cs typeface="Times New Roman" panose="02020603050405020304" pitchFamily="18" charset="0"/>
              </a:rPr>
              <a:t>Polizei und Rettung sind vor Ort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endParaRPr lang="de-DE" altLang="de-DE" sz="2200" dirty="0"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2F66283-B910-4F90-895A-F5715D8C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7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28625"/>
            <a:ext cx="7942262" cy="822325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3) Worin liegt die </a:t>
            </a:r>
            <a:r>
              <a:rPr lang="de-AT" altLang="de-DE" sz="2400" b="1">
                <a:solidFill>
                  <a:schemeClr val="accent2"/>
                </a:solidFill>
              </a:rPr>
              <a:t>größte</a:t>
            </a:r>
            <a:r>
              <a:rPr lang="de-AT" altLang="de-DE" sz="2400" b="1">
                <a:solidFill>
                  <a:schemeClr val="tx1"/>
                </a:solidFill>
              </a:rPr>
              <a:t> Gefahr? (Beurteilung der Schadenslage)</a:t>
            </a:r>
            <a:endParaRPr lang="de-DE" altLang="de-DE" sz="2400" b="1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3276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Einsturzgefahr - Dachstuhl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Brandausbreitung auf Nachbargebäude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Explosionsgefahr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Umweltgefährdung durch Rauch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Gefahr für Personen</a:t>
            </a:r>
            <a:endParaRPr lang="de-AT" altLang="de-DE" sz="240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AT" altLang="de-DE" sz="2400"/>
              <a:t>	Wassermangel</a:t>
            </a: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685800" y="2667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09600" y="2590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685800" y="2057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685800" y="3200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9464" name="Rectangle 15"/>
          <p:cNvSpPr>
            <a:spLocks noChangeArrowheads="1"/>
          </p:cNvSpPr>
          <p:nvPr/>
        </p:nvSpPr>
        <p:spPr bwMode="auto">
          <a:xfrm>
            <a:off x="685800" y="3733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9465" name="Rectangle 16"/>
          <p:cNvSpPr>
            <a:spLocks noChangeArrowheads="1"/>
          </p:cNvSpPr>
          <p:nvPr/>
        </p:nvSpPr>
        <p:spPr bwMode="auto">
          <a:xfrm>
            <a:off x="685800" y="4267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9466" name="Rectangle 17"/>
          <p:cNvSpPr>
            <a:spLocks noChangeArrowheads="1"/>
          </p:cNvSpPr>
          <p:nvPr/>
        </p:nvSpPr>
        <p:spPr bwMode="auto">
          <a:xfrm>
            <a:off x="685800" y="4800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AD9D94-97C5-4EA4-9634-CC39F56B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8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28625"/>
            <a:ext cx="8085137" cy="822325"/>
          </a:xfrm>
        </p:spPr>
        <p:txBody>
          <a:bodyPr/>
          <a:lstStyle/>
          <a:p>
            <a:pPr algn="l" eaLnBrk="1" hangingPunct="1"/>
            <a:r>
              <a:rPr lang="de-AT" altLang="de-DE" sz="2400" b="1">
                <a:solidFill>
                  <a:schemeClr val="tx1"/>
                </a:solidFill>
              </a:rPr>
              <a:t>4) Sie entschließen sich folgende Maßnahmen zu setzen:</a:t>
            </a:r>
            <a:endParaRPr lang="de-DE" altLang="de-DE" sz="24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3276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358775" algn="l"/>
              </a:tabLst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Einsatz der FF A-Dorf (wozu?)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358775" algn="l"/>
              </a:tabLst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Umfassende Bandbekämpfung 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358775" algn="l"/>
              </a:tabLst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Einvernehmen mit der </a:t>
            </a:r>
            <a:r>
              <a:rPr lang="de-AT" altLang="de-DE" sz="2400" dirty="0"/>
              <a:t>Exekutive herstellen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358775" algn="l"/>
              </a:tabLst>
            </a:pPr>
            <a:r>
              <a:rPr lang="de-DE" altLang="de-DE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AT" altLang="de-DE" sz="2400" dirty="0"/>
              <a:t>Einsatz der bereits ausgerückten Feuerwehren: </a:t>
            </a:r>
            <a:endParaRPr lang="de-AT" altLang="de-DE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358775" algn="l"/>
              </a:tabLst>
            </a:pPr>
            <a:r>
              <a:rPr lang="de-AT" altLang="de-DE" sz="2400" dirty="0"/>
              <a:t>	FF B-Dorf (wozu?) 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358775" algn="l"/>
              </a:tabLst>
            </a:pPr>
            <a:r>
              <a:rPr lang="de-AT" altLang="de-DE" sz="2400" dirty="0"/>
              <a:t>	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358775" algn="l"/>
              </a:tabLst>
            </a:pPr>
            <a:br>
              <a:rPr lang="de-AT" altLang="de-DE" sz="2400" dirty="0"/>
            </a:br>
            <a:r>
              <a:rPr lang="de-AT" altLang="de-DE" sz="2400" dirty="0"/>
              <a:t> 	FF C-Dorf (wozu?)</a:t>
            </a:r>
            <a:endParaRPr lang="de-DE" altLang="de-DE" sz="2400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181600" y="19050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</a:rPr>
              <a:t>Schützen des Nachbarobjektes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492500" y="3789363"/>
            <a:ext cx="5543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Brandbekämpfung u. Sicherstellung der Löschwasserversorgung, Errichtung des Atemschutzsammelplatzes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451225" y="5154265"/>
            <a:ext cx="5513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Reserve</a:t>
            </a:r>
          </a:p>
        </p:txBody>
      </p:sp>
      <p:sp>
        <p:nvSpPr>
          <p:cNvPr id="20487" name="Rectangle 15"/>
          <p:cNvSpPr>
            <a:spLocks noChangeArrowheads="1"/>
          </p:cNvSpPr>
          <p:nvPr/>
        </p:nvSpPr>
        <p:spPr bwMode="auto">
          <a:xfrm>
            <a:off x="457200" y="2057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81000" y="1981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457200" y="25908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81000" y="2514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457200" y="30003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81000" y="29241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0493" name="Rectangle 21"/>
          <p:cNvSpPr>
            <a:spLocks noChangeArrowheads="1"/>
          </p:cNvSpPr>
          <p:nvPr/>
        </p:nvSpPr>
        <p:spPr bwMode="auto">
          <a:xfrm>
            <a:off x="457200" y="35337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81000" y="34575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0495" name="Line 23"/>
          <p:cNvSpPr>
            <a:spLocks noChangeShapeType="1"/>
          </p:cNvSpPr>
          <p:nvPr/>
        </p:nvSpPr>
        <p:spPr bwMode="auto">
          <a:xfrm>
            <a:off x="5181600" y="2362200"/>
            <a:ext cx="37338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0496" name="Line 24"/>
          <p:cNvSpPr>
            <a:spLocks noChangeShapeType="1"/>
          </p:cNvSpPr>
          <p:nvPr/>
        </p:nvSpPr>
        <p:spPr bwMode="auto">
          <a:xfrm>
            <a:off x="3276600" y="4435524"/>
            <a:ext cx="5649913" cy="1588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0497" name="Line 25"/>
          <p:cNvSpPr>
            <a:spLocks noChangeShapeType="1"/>
          </p:cNvSpPr>
          <p:nvPr/>
        </p:nvSpPr>
        <p:spPr bwMode="auto">
          <a:xfrm>
            <a:off x="3243263" y="5587653"/>
            <a:ext cx="5649912" cy="1587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6917DA-2677-4E63-B5BF-AFCA362E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982F-13BD-43A2-AF78-F0D42E93E14C}" type="slidenum">
              <a:rPr lang="de-AT" altLang="de-DE" smtClean="0"/>
              <a:pPr>
                <a:defRPr/>
              </a:pPr>
              <a:t>9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utoUpdateAnimBg="0"/>
      <p:bldP spid="11277" grpId="0" autoUpdateAnimBg="0"/>
      <p:bldP spid="11278" grpId="0" autoUpdateAnimBg="0"/>
      <p:bldP spid="11280" grpId="0" autoUpdateAnimBg="0"/>
      <p:bldP spid="11282" grpId="0" autoUpdateAnimBg="0"/>
      <p:bldP spid="11284" grpId="0" autoUpdateAnimBg="0"/>
      <p:bldP spid="11286" grpId="0" autoUpdateAnimBg="0"/>
    </p:bld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orlage Power Point FLA Gold1">
  <a:themeElements>
    <a:clrScheme name="1_Vorlage Power Point FLA Gold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rlage Power Point FLA Gold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Vorlage Power Point FLA Gold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1851</Words>
  <Application>Microsoft Office PowerPoint</Application>
  <PresentationFormat>Bildschirmpräsentation (4:3)</PresentationFormat>
  <Paragraphs>312</Paragraphs>
  <Slides>33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Kravitz Thermal</vt:lpstr>
      <vt:lpstr>Times New Roman</vt:lpstr>
      <vt:lpstr>Verdana</vt:lpstr>
      <vt:lpstr>Wingdings</vt:lpstr>
      <vt:lpstr>Benutzerdefiniertes Design</vt:lpstr>
      <vt:lpstr>1_Vorlage Power Point FLA Gold1</vt:lpstr>
      <vt:lpstr>Presentation</vt:lpstr>
      <vt:lpstr>NÖ Feuerwehrleistungsabzeichen in Gold  (FLA Gold)</vt:lpstr>
      <vt:lpstr>Führungsverfahren  Beispiel: A) Brandeinsatz</vt:lpstr>
      <vt:lpstr>Führungsverfahren  Beispiel: A) Brandeinsatz</vt:lpstr>
      <vt:lpstr>1) Kreuzen Sie drei Maßnahmen bzw. Anordnungen an, die Sie vor oder auf der Fahrt zum ca. 0,5 km entfernten Einsatzort treffen können.</vt:lpstr>
      <vt:lpstr>2) Was ist Ihre erste Tätigkeit als Einsatzleiter nach dem Eintreffen am Einsatzort? </vt:lpstr>
      <vt:lpstr>PowerPoint-Präsentation</vt:lpstr>
      <vt:lpstr>Sie haben folgende Lage festgestellt:</vt:lpstr>
      <vt:lpstr>3) Worin liegt die größte Gefahr? (Beurteilung der Schadenslage)</vt:lpstr>
      <vt:lpstr>4) Sie entschließen sich folgende Maßnahmen zu setzen:</vt:lpstr>
      <vt:lpstr> </vt:lpstr>
      <vt:lpstr>5) Zur Umsetzung des Entschlusses geben Sie als Einsatzleiter: </vt:lpstr>
      <vt:lpstr>6) Befehl an die Gruppenkommandanten der FF A-Dorf</vt:lpstr>
      <vt:lpstr>PowerPoint-Präsentation</vt:lpstr>
      <vt:lpstr>PowerPoint-Präsentation</vt:lpstr>
      <vt:lpstr>Gruppenkommandant HLF2 A-Dorf meldet:</vt:lpstr>
      <vt:lpstr>7) Sie führen eine neuerliche Lagefeststellung durch und fassen folgenden Entschluss:</vt:lpstr>
      <vt:lpstr>8) Welche Maßnahmen sind nach dem Einrücken in das Feuerwehrhaus bei Einsatzende zu veranlassen?</vt:lpstr>
      <vt:lpstr>Führungsverfahren  Beispiel: B) Techn. Einsatz</vt:lpstr>
      <vt:lpstr>Führungsverfahren  Beispiel: B) Techn. Einsatz</vt:lpstr>
      <vt:lpstr>1) Kreuzen Sie drei Maßnahmen, bzw. Anordnungen an, die Sie vor oder auf der Fahrt zum ca. 1 km entfernten Einsatzort treffen können.</vt:lpstr>
      <vt:lpstr>2) Was ist Ihre erste Tätigkeit als Einsatzleiter nach dem Eintreffen am Einsatzort? </vt:lpstr>
      <vt:lpstr>PowerPoint-Präsentation</vt:lpstr>
      <vt:lpstr>Sie haben folgende Lage festgestellt:</vt:lpstr>
      <vt:lpstr>3) Worin liegt die größte Gefahr? (Beurteilung der Schadenslage)</vt:lpstr>
      <vt:lpstr>4) Sie entschließen sich folgende Maßnahmen zu setzen:</vt:lpstr>
      <vt:lpstr> </vt:lpstr>
      <vt:lpstr>5) Zur Umsetzung des Entschlusses geben Sie als Einsatzleiter: </vt:lpstr>
      <vt:lpstr>6) Befehl an die Gruppenkommandanten der FF A-Dorf</vt:lpstr>
      <vt:lpstr>PowerPoint-Präsentation</vt:lpstr>
      <vt:lpstr>PowerPoint-Präsentation</vt:lpstr>
      <vt:lpstr>Im Zuge der Bergungsmaßnahmen wird festgestellt, dass der Klein-LKW über einem beschädigten Kabelverteilerschrank (E-Verteiler) steht.</vt:lpstr>
      <vt:lpstr> </vt:lpstr>
      <vt:lpstr>8) Welche Maßnahmen sind nach dem Einrücken in das Feuerwehrhaus bei Einsatzende zu veranlassen?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NÖ Feuerwehrleistungsabzeichen in Gold  (FLA Gold)</dc:title>
  <dc:creator>Bretterbauer</dc:creator>
  <cp:lastModifiedBy>Franz Bretterbauer</cp:lastModifiedBy>
  <cp:revision>63</cp:revision>
  <cp:lastPrinted>2022-01-12T12:34:47Z</cp:lastPrinted>
  <dcterms:created xsi:type="dcterms:W3CDTF">2004-03-03T19:57:28Z</dcterms:created>
  <dcterms:modified xsi:type="dcterms:W3CDTF">2023-01-25T12:45:29Z</dcterms:modified>
</cp:coreProperties>
</file>